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0" r:id="rId3"/>
    <p:sldId id="257" r:id="rId4"/>
    <p:sldId id="340" r:id="rId5"/>
    <p:sldId id="368" r:id="rId6"/>
    <p:sldId id="268" r:id="rId7"/>
    <p:sldId id="389" r:id="rId8"/>
    <p:sldId id="319" r:id="rId9"/>
    <p:sldId id="318" r:id="rId10"/>
    <p:sldId id="320" r:id="rId11"/>
    <p:sldId id="260" r:id="rId12"/>
    <p:sldId id="322" r:id="rId13"/>
    <p:sldId id="261" r:id="rId14"/>
    <p:sldId id="289" r:id="rId15"/>
    <p:sldId id="323" r:id="rId16"/>
    <p:sldId id="342" r:id="rId17"/>
    <p:sldId id="345" r:id="rId18"/>
    <p:sldId id="354" r:id="rId19"/>
    <p:sldId id="381" r:id="rId20"/>
    <p:sldId id="362" r:id="rId21"/>
    <p:sldId id="382" r:id="rId22"/>
    <p:sldId id="358" r:id="rId23"/>
    <p:sldId id="298" r:id="rId24"/>
    <p:sldId id="341" r:id="rId25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8"/>
    <a:srgbClr val="878888"/>
    <a:srgbClr val="FFFFFF"/>
    <a:srgbClr val="FF6600"/>
    <a:srgbClr val="9AD000"/>
    <a:srgbClr val="073E87"/>
    <a:srgbClr val="49393A"/>
    <a:srgbClr val="70405A"/>
    <a:srgbClr val="FF29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0" autoAdjust="0"/>
    <p:restoredTop sz="92169" autoAdjust="0"/>
  </p:normalViewPr>
  <p:slideViewPr>
    <p:cSldViewPr>
      <p:cViewPr varScale="1">
        <p:scale>
          <a:sx n="60" d="100"/>
          <a:sy n="60" d="100"/>
        </p:scale>
        <p:origin x="18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00" d="100"/>
          <a:sy n="100" d="100"/>
        </p:scale>
        <p:origin x="1584" y="-192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2EA434-D4E2-4040-9C54-1A6FBC790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F05A-A37E-4F88-90E7-5DDA750704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B9752-F9FF-4FB6-8D3D-98E33FC952B0}" type="datetimeFigureOut">
              <a:rPr lang="fr-CA" smtClean="0"/>
              <a:t>2020-02-06</a:t>
            </a:fld>
            <a:endParaRPr lang="fr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94C1D-BB4C-437D-8318-4C2C1EF63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AD4E6-5D6A-4B13-A701-C0060FFCB7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EFB17-E4F0-4B1B-905C-A02E3E5103B7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15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CC275-B443-4A7A-96C9-A83171893F53}" type="datetimeFigureOut">
              <a:rPr lang="fr-CA" smtClean="0"/>
              <a:t>2020-02-06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60F84-45FF-4226-AA73-AB9D19F22FA2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708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nada.ca/en/health-canada/services/smoking-tobacco/vaping/risks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/risk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c.gov/tobacco/basic_information/e-cigarettes/about-e-cigarettes.html#two" TargetMode="External"/><Relationship Id="rId5" Type="http://schemas.openxmlformats.org/officeDocument/2006/relationships/hyperlink" Target="https://www.cdc.gov/tobacco/infographics/youth/pdfs/e-cigarettes-usb-flash-508.pdf" TargetMode="External"/><Relationship Id="rId4" Type="http://schemas.openxmlformats.org/officeDocument/2006/relationships/hyperlink" Target="https://www.canada.ca/en/health-canada/services/environmental-workplace-health/formaldehyde-pollutants-household-products-building-materials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effects-smoking/smoking-your-body/nicotine-addiction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infographics/youth/pdfs/e-cigarettes-usb-flash-508.pdf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programs/consultation-reducing-youth-access-appeal-vaping-products-potential-regulatory-measures/document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b.lung.ca/sites/default/files/vaping%20brochure%20eng.pdf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voidthetrap.c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/risk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voidthetrap.ca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services/health/publications/healthy-living/talking-teen-vaping-tip-sheet-parent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nada.ca/en/health-canada/services/publications/healthy-living/talking-teens-vaping-tip-sheet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publications/healthy-living/talking-teens-vaping-tip-sheet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bhc.ca/sites/default/files/publications-attachments/SWS18-19%20-New%20Brunswick%20Provincial%20Results.pdf" TargetMode="External"/><Relationship Id="rId4" Type="http://schemas.openxmlformats.org/officeDocument/2006/relationships/hyperlink" Target="https://www.canada.ca/en/health-canada/services/canadian-student-tobacco-alcohol-drugs-survey/2016-2017-summary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smoking-tobacco/vaping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/>
              <a:t>Although the decline in cigarette use by teens continues, the emergence of e-cigarette use by teens needs to be monitored. </a:t>
            </a:r>
          </a:p>
          <a:p>
            <a:endParaRPr lang="en-CA" noProof="0" dirty="0"/>
          </a:p>
          <a:p>
            <a:r>
              <a:rPr lang="en-CA" noProof="0" dirty="0"/>
              <a:t>To facilitate the teaching of this topic in the classroom, this presentation is accompanied by a reference guide for teachers, which</a:t>
            </a:r>
            <a:r>
              <a:rPr lang="en-CA" dirty="0"/>
              <a:t> </a:t>
            </a:r>
            <a:r>
              <a:rPr lang="en-CA" noProof="0" dirty="0"/>
              <a:t>provides additional information.</a:t>
            </a:r>
            <a:r>
              <a:rPr lang="fr-CA" dirty="0"/>
              <a:t>  </a:t>
            </a:r>
          </a:p>
          <a:p>
            <a:r>
              <a:rPr lang="fr-CA" dirty="0"/>
              <a:t> 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73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vaping, liquids, nicotine and flavouring compounds are dissolved in a liquid mixture. This mixture is typically propylene glycol and glycerol (vegetable glycerin)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dirty="0"/>
              <a:t>They are considered harmless for use in many consumer products such as cosmetics and sweeteners.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safety of long-term inhalation of the substances contained in vaping products is still under review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noProof="0" dirty="0">
                <a:hlinkClick r:id="rId3"/>
              </a:rPr>
              <a:t>https://www.canada.ca/en/health-canada/services/smoking-tobacco/vaping.html</a:t>
            </a:r>
            <a:endParaRPr lang="en-CA" sz="10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https://www.canada.ca/en/health-canada/services/smoking-tobacco/vaping/risks.html</a:t>
            </a:r>
            <a:endParaRPr lang="fr-CA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</a:t>
            </a:r>
            <a:r>
              <a:rPr lang="en-CA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 Clipart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654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360169"/>
            <a:ext cx="5608320" cy="4536504"/>
          </a:xfrm>
        </p:spPr>
        <p:txBody>
          <a:bodyPr/>
          <a:lstStyle/>
          <a:p>
            <a:pPr lvl="0"/>
            <a:r>
              <a:rPr lang="en-CA" sz="1200" b="0" i="0" noProof="0" dirty="0">
                <a:solidFill>
                  <a:srgbClr val="333333"/>
                </a:solidFill>
                <a:effectLst/>
                <a:latin typeface="+mn-lt"/>
              </a:rPr>
              <a:t>There are health risks linked to other chemicals found in vaping products.</a:t>
            </a:r>
            <a:endParaRPr lang="en-CA" sz="1200" noProof="0" dirty="0">
              <a:effectLst/>
              <a:latin typeface="+mn-lt"/>
            </a:endParaRPr>
          </a:p>
          <a:p>
            <a:r>
              <a:rPr lang="en-CA" sz="1200" noProof="0" dirty="0">
                <a:latin typeface="+mn-lt"/>
              </a:rPr>
              <a:t> </a:t>
            </a:r>
            <a:endParaRPr lang="en-CA" sz="1200" noProof="0" dirty="0">
              <a:effectLst/>
              <a:latin typeface="+mn-lt"/>
            </a:endParaRPr>
          </a:p>
          <a:p>
            <a:pPr lvl="0"/>
            <a:r>
              <a:rPr lang="en-CA" sz="1200" b="0" i="0" noProof="0" dirty="0">
                <a:solidFill>
                  <a:srgbClr val="333333"/>
                </a:solidFill>
                <a:effectLst/>
                <a:latin typeface="+mn-lt"/>
              </a:rPr>
              <a:t>The vaping process needs the liquid to be heated. This can create new </a:t>
            </a:r>
            <a:r>
              <a:rPr lang="en-CA" sz="1200" b="1" i="0" noProof="0" dirty="0">
                <a:solidFill>
                  <a:srgbClr val="333333"/>
                </a:solidFill>
                <a:effectLst/>
                <a:latin typeface="+mn-lt"/>
              </a:rPr>
              <a:t>chemicals</a:t>
            </a:r>
            <a:r>
              <a:rPr lang="en-CA" sz="1200" b="0" i="0" noProof="0" dirty="0">
                <a:solidFill>
                  <a:srgbClr val="333333"/>
                </a:solidFill>
                <a:effectLst/>
                <a:latin typeface="+mn-lt"/>
              </a:rPr>
              <a:t>, such as formaldehyde (a colorless gas found in paints, detergents and glues). Some contaminants (e.g. </a:t>
            </a:r>
            <a:r>
              <a:rPr lang="en-CA" sz="1200" b="1" i="0" noProof="0" dirty="0">
                <a:solidFill>
                  <a:srgbClr val="333333"/>
                </a:solidFill>
                <a:effectLst/>
                <a:latin typeface="+mn-lt"/>
              </a:rPr>
              <a:t>heavy metals</a:t>
            </a:r>
            <a:r>
              <a:rPr lang="en-CA" sz="1200" b="0" i="0" noProof="0" dirty="0">
                <a:solidFill>
                  <a:srgbClr val="333333"/>
                </a:solidFill>
                <a:effectLst/>
                <a:latin typeface="+mn-lt"/>
              </a:rPr>
              <a:t> such as nickel, tin and aluminum) might also get into the vaping products and then into the vapour.</a:t>
            </a:r>
          </a:p>
          <a:p>
            <a:pPr lvl="0">
              <a:defRPr/>
            </a:pPr>
            <a:r>
              <a:rPr lang="en-CA" sz="1000" u="sng" dirty="0">
                <a:hlinkClick r:id="rId3"/>
              </a:rPr>
              <a:t>https://www.canada.ca/en/health-canada/services/smoking-tobacco/vaping/risks.html</a:t>
            </a:r>
            <a:endParaRPr lang="en-CA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CA" sz="1000" u="sng" dirty="0">
                <a:hlinkClick r:id="rId4"/>
              </a:rPr>
              <a:t>https://www.canada.ca/en/health-canada/services/environmental-workplace-health/formaldehyde-pollutants-household-products-building-materials.html</a:t>
            </a:r>
            <a:endParaRPr lang="en-CA" sz="1000" u="sng" dirty="0"/>
          </a:p>
          <a:p>
            <a:pPr lvl="0">
              <a:defRPr/>
            </a:pPr>
            <a:endParaRPr lang="en-CA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noProof="0" dirty="0">
                <a:solidFill>
                  <a:srgbClr val="333333"/>
                </a:solidFill>
                <a:effectLst/>
                <a:latin typeface="+mn-lt"/>
              </a:rPr>
              <a:t>Diacetyl</a:t>
            </a:r>
            <a:r>
              <a:rPr lang="en-CA" sz="1200" b="0" i="0" noProof="0" dirty="0">
                <a:solidFill>
                  <a:srgbClr val="333333"/>
                </a:solidFill>
                <a:effectLst/>
                <a:latin typeface="+mn-lt"/>
              </a:rPr>
              <a:t> is a flavouring chemical used to give butter-like and other flavours to food products as well as vaping products.</a:t>
            </a:r>
          </a:p>
          <a:p>
            <a:endParaRPr lang="en-CA" dirty="0"/>
          </a:p>
          <a:p>
            <a:r>
              <a:rPr lang="en-CA" dirty="0"/>
              <a:t>The chemicals used to flavour vaping products have not been tested for safety when inhaled.</a:t>
            </a:r>
            <a:endParaRPr lang="en-CA" dirty="0">
              <a:effectLst/>
            </a:endParaRPr>
          </a:p>
          <a:p>
            <a:pPr lvl="0">
              <a:defRPr/>
            </a:pPr>
            <a:r>
              <a:rPr lang="en-CA" sz="1000" dirty="0">
                <a:hlinkClick r:id="rId3"/>
              </a:rPr>
              <a:t>https://www.canada.ca/en/health-canada/services/smoking-tobacco/vaping/risks.html</a:t>
            </a:r>
            <a:endParaRPr lang="en-CA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u="sng" dirty="0">
                <a:hlinkClick r:id="rId5"/>
              </a:rPr>
              <a:t>https://www.cdc.gov/tobacco/infographics/youth/pdfs/e-cigarettes-usb-flash-508.pdf</a:t>
            </a:r>
            <a:r>
              <a:rPr lang="en-CA" sz="1000" u="sng" dirty="0"/>
              <a:t> </a:t>
            </a:r>
          </a:p>
          <a:p>
            <a:endParaRPr lang="en-CA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It is hard to know what is contained in e-cigarette products. For example, it was discovered that some e-cigarettes that claim 0% </a:t>
            </a:r>
            <a:r>
              <a:rPr lang="en-CA" b="1" dirty="0"/>
              <a:t>nicotine</a:t>
            </a:r>
            <a:r>
              <a:rPr lang="en-CA" dirty="0"/>
              <a:t> still contain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hlinkClick r:id="rId6"/>
              </a:rPr>
              <a:t>https://www.cdc.gov/tobacco/basic_information/e-cigarettes/about-e-cigarettes.html#two</a:t>
            </a:r>
            <a:endParaRPr lang="en-CA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800" dirty="0"/>
          </a:p>
          <a:p>
            <a:pPr defTabSz="931774">
              <a:defRPr/>
            </a:pPr>
            <a:r>
              <a:rPr lang="en-CA" b="1" dirty="0"/>
              <a:t>Image sources: </a:t>
            </a:r>
            <a:r>
              <a:rPr lang="en-CA" dirty="0" err="1"/>
              <a:t>Pixabay</a:t>
            </a:r>
            <a:r>
              <a:rPr lang="en-CA" dirty="0"/>
              <a:t> and PowerPoint Clipart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827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fr-CA" sz="1000" dirty="0">
                <a:hlinkClick r:id="rId3"/>
              </a:rPr>
              <a:t>https://www.canada.ca/en/health-canada/services/smoking-tobacco/effects-smoking/smoking-your-body/nicotine-addiction.html</a:t>
            </a:r>
            <a:endParaRPr lang="fr-CA" sz="1000" dirty="0"/>
          </a:p>
          <a:p>
            <a:pPr marL="0" lvl="1">
              <a:defRPr/>
            </a:pPr>
            <a:endParaRPr lang="fr-CA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b="1" noProof="0" dirty="0"/>
              <a:t>Image source: </a:t>
            </a:r>
            <a:r>
              <a:rPr lang="fr-CA" baseline="0" noProof="0" dirty="0"/>
              <a:t>Adobe Stock (</a:t>
            </a:r>
            <a:r>
              <a:rPr lang="fr-CA" baseline="0" noProof="0" dirty="0" err="1"/>
              <a:t>purchase</a:t>
            </a:r>
            <a:r>
              <a:rPr lang="fr-CA" baseline="0" noProof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016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b="0" i="0" noProof="0" dirty="0">
                <a:effectLst/>
                <a:latin typeface="+mn-lt"/>
              </a:rPr>
              <a:t>In </a:t>
            </a:r>
            <a:r>
              <a:rPr lang="en-CA" i="0" noProof="0" dirty="0">
                <a:effectLst/>
                <a:latin typeface="+mn-lt"/>
              </a:rPr>
              <a:t>vaping substances </a:t>
            </a:r>
            <a:r>
              <a:rPr lang="en-CA" b="0" i="0" noProof="0" dirty="0">
                <a:effectLst/>
                <a:latin typeface="+mn-lt"/>
              </a:rPr>
              <a:t>that contain nicotine, the level of nicotine can vary widely.</a:t>
            </a:r>
          </a:p>
          <a:p>
            <a:pPr algn="l"/>
            <a:endParaRPr lang="en-CA" b="0" i="0" noProof="0" dirty="0">
              <a:effectLst/>
              <a:latin typeface="+mn-lt"/>
            </a:endParaRPr>
          </a:p>
          <a:p>
            <a:pPr algn="l"/>
            <a:r>
              <a:rPr lang="en-CA" b="0" i="0" noProof="0" dirty="0">
                <a:effectLst/>
                <a:latin typeface="+mn-lt"/>
              </a:rPr>
              <a:t>Some mixtures with very low levels of nicotine can contain more nicotine than a regular cigarette</a:t>
            </a:r>
            <a:r>
              <a:rPr lang="en-CA" sz="1200" kern="1200" noProof="0" dirty="0">
                <a:effectLst/>
                <a:latin typeface="+mn-lt"/>
                <a:ea typeface="+mn-ea"/>
                <a:cs typeface="+mn-cs"/>
              </a:rPr>
              <a:t> (e.g., the JUUL).</a:t>
            </a:r>
            <a:endParaRPr lang="en-CA" sz="1200" kern="1200" baseline="30000" noProof="0" dirty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noProof="0" dirty="0">
                <a:hlinkClick r:id="rId3"/>
              </a:rPr>
              <a:t>https://www.canada.ca/en/health-canada/services/smoking-tobacco/vaping.html</a:t>
            </a:r>
            <a:endParaRPr lang="en-CA" sz="10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u="sng" noProof="0" dirty="0">
                <a:cs typeface="Arial" panose="020B0604020202020204" pitchFamily="34" charset="0"/>
                <a:hlinkClick r:id="rId4"/>
              </a:rPr>
              <a:t>https://www.cdc.gov/tobacco/infographics/youth/pdfs/e-cigarettes-usb-flash-508.pdf</a:t>
            </a:r>
            <a:endParaRPr lang="en-CA" sz="1000" u="sng" noProof="0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noProof="0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b="1" noProof="0" dirty="0"/>
              <a:t>Image sources</a:t>
            </a:r>
            <a:r>
              <a:rPr lang="en-CA" b="1" baseline="0" noProof="0" dirty="0"/>
              <a:t>: </a:t>
            </a:r>
            <a:r>
              <a:rPr lang="en-CA" baseline="0" noProof="0" dirty="0"/>
              <a:t>Clipart PowerPoint, Adobe Stock (purchase) and </a:t>
            </a:r>
            <a:r>
              <a:rPr lang="en-CA" baseline="0" noProof="0" dirty="0" err="1"/>
              <a:t>Pixabay</a:t>
            </a:r>
            <a:endParaRPr lang="en-CA" b="1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b="0" dirty="0">
              <a:effectLst/>
            </a:endParaRPr>
          </a:p>
          <a:p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064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768914"/>
          </a:xfrm>
        </p:spPr>
        <p:txBody>
          <a:bodyPr/>
          <a:lstStyle/>
          <a:p>
            <a:r>
              <a:rPr lang="en-CA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Nicotine salts in JUUL e-cigarettes</a:t>
            </a:r>
          </a:p>
          <a:p>
            <a:r>
              <a:rPr lang="en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Nicotine salt formulations are a relatively recent innovation. </a:t>
            </a:r>
          </a:p>
          <a:p>
            <a:r>
              <a:rPr lang="en-CA" sz="1000" dirty="0">
                <a:hlinkClick r:id="rId3"/>
              </a:rPr>
              <a:t>https://www.canada.ca/en/health-canada/programs/consultation-reducing-youth-access-appeal-vaping-products-potential-regulatory-measures/document.html</a:t>
            </a:r>
            <a:endParaRPr lang="en-CA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0" i="0" u="sng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4"/>
              </a:rPr>
              <a:t>https://nb.lung.ca/sites/default/files/vaping%20brochure%20eng.pdf</a:t>
            </a:r>
            <a:endParaRPr lang="en-CA" sz="1000" b="0" i="0" u="none" strike="noStrike" kern="1200" baseline="0" noProof="0" dirty="0">
              <a:solidFill>
                <a:srgbClr val="FF0000"/>
              </a:solidFill>
              <a:latin typeface="+mn-lt"/>
              <a:ea typeface="+mn-ea"/>
              <a:cs typeface="+mn-cs"/>
              <a:hlinkClick r:id="rId4"/>
            </a:endParaRPr>
          </a:p>
          <a:p>
            <a:endParaRPr lang="en-CA" b="1" noProof="0" dirty="0"/>
          </a:p>
          <a:p>
            <a:pPr>
              <a:defRPr/>
            </a:pPr>
            <a:r>
              <a:rPr lang="en-CA" b="1" noProof="0" dirty="0"/>
              <a:t>Image source: </a:t>
            </a:r>
            <a:r>
              <a:rPr lang="en-CA" dirty="0"/>
              <a:t>PowerPoint Clipart</a:t>
            </a:r>
            <a:endParaRPr lang="en-CA" b="0" baseline="0" noProof="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695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52890"/>
          </a:xfrm>
        </p:spPr>
        <p:txBody>
          <a:bodyPr/>
          <a:lstStyle/>
          <a:p>
            <a:r>
              <a:rPr lang="en-CA" b="1" noProof="0" dirty="0"/>
              <a:t>Image source</a:t>
            </a:r>
            <a:r>
              <a:rPr lang="en-CA" b="1" baseline="0" noProof="0" dirty="0"/>
              <a:t>: </a:t>
            </a:r>
            <a:r>
              <a:rPr lang="en-CA" noProof="0" dirty="0" err="1"/>
              <a:t>Pixabay</a:t>
            </a:r>
            <a:r>
              <a:rPr lang="en-CA" noProof="0" dirty="0"/>
              <a:t>  </a:t>
            </a:r>
          </a:p>
          <a:p>
            <a:endParaRPr lang="en-CA" noProof="0" dirty="0"/>
          </a:p>
          <a:p>
            <a:pPr lvl="0"/>
            <a:endParaRPr lang="en-CA" noProof="0" dirty="0"/>
          </a:p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815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98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none" noProof="0" dirty="0"/>
              <a:t>Answer:</a:t>
            </a:r>
            <a:r>
              <a:rPr lang="en-CA" sz="1200" noProof="0" dirty="0"/>
              <a:t> </a:t>
            </a:r>
          </a:p>
          <a:p>
            <a:r>
              <a:rPr lang="en-CA" sz="1200" b="1" noProof="0" dirty="0"/>
              <a:t>True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noProof="0" dirty="0">
                <a:solidFill>
                  <a:srgbClr val="000000"/>
                </a:solidFill>
              </a:rPr>
              <a:t>Vaping is not risk-free, but teens are staring to vape anyway.  </a:t>
            </a:r>
            <a:r>
              <a:rPr lang="en-CA" b="0" noProof="0" dirty="0"/>
              <a:t>It is a major issue given the significant rise in teen use in recent years. </a:t>
            </a:r>
            <a:endParaRPr lang="en-CA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CA" sz="1000" dirty="0">
                <a:hlinkClick r:id="rId3"/>
              </a:rPr>
              <a:t>https://avoidthetrap.ca/</a:t>
            </a:r>
            <a:endParaRPr lang="en-CA" sz="1000" dirty="0"/>
          </a:p>
          <a:p>
            <a:pPr lvl="0">
              <a:defRPr/>
            </a:pPr>
            <a:endParaRPr lang="en-CA" sz="1200" b="0" u="none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none" noProof="0" dirty="0"/>
              <a:t>Image source: </a:t>
            </a:r>
            <a:r>
              <a:rPr lang="en-CA" sz="1200" b="0" u="none" noProof="0" dirty="0" err="1"/>
              <a:t>Pixabay</a:t>
            </a:r>
            <a:endParaRPr lang="en-CA" sz="1200" b="0" u="none" noProof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2891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none" dirty="0"/>
              <a:t>Image source: </a:t>
            </a:r>
            <a:r>
              <a:rPr lang="fr-FR" sz="1200" b="0" u="none" dirty="0" err="1"/>
              <a:t>Pixabay</a:t>
            </a:r>
            <a:endParaRPr lang="fr-FR" sz="1200" b="0" u="none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47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none" noProof="0" dirty="0"/>
              <a:t>Answer:</a:t>
            </a:r>
            <a:r>
              <a:rPr lang="en-CA" sz="1200" noProof="0" dirty="0"/>
              <a:t> </a:t>
            </a:r>
          </a:p>
          <a:p>
            <a:r>
              <a:rPr lang="en-CA" sz="1200" b="1" noProof="0" dirty="0"/>
              <a:t>False</a:t>
            </a:r>
          </a:p>
          <a:p>
            <a:r>
              <a:rPr lang="en-CA" b="0" noProof="0" dirty="0">
                <a:cs typeface="Arial" panose="020B0604020202020204" pitchFamily="34" charset="0"/>
              </a:rPr>
              <a:t>The chemicals used to flavour vaping products pose health risks.  </a:t>
            </a:r>
          </a:p>
          <a:p>
            <a:r>
              <a:rPr lang="en-CA" b="0" noProof="0" dirty="0">
                <a:cs typeface="Arial" panose="020B0604020202020204" pitchFamily="34" charset="0"/>
              </a:rPr>
              <a:t>The liquid used may contain nicotine, regardless of the flavour.</a:t>
            </a:r>
            <a:r>
              <a:rPr lang="en-CA" b="0" noProof="0" dirty="0"/>
              <a:t> </a:t>
            </a:r>
          </a:p>
          <a:p>
            <a:pPr lvl="0">
              <a:defRPr/>
            </a:pPr>
            <a:r>
              <a:rPr lang="en-CA" sz="1000" dirty="0">
                <a:hlinkClick r:id="rId3"/>
              </a:rPr>
              <a:t>https://www.canada.ca/en/health-canada/services/smoking-tobacco/vaping/risks.html</a:t>
            </a:r>
            <a:endParaRPr lang="en-CA" sz="1000" dirty="0"/>
          </a:p>
          <a:p>
            <a:pPr lvl="0">
              <a:defRPr/>
            </a:pPr>
            <a:endParaRPr lang="en-CA" b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none" noProof="0" dirty="0"/>
              <a:t>Image source: </a:t>
            </a:r>
            <a:r>
              <a:rPr lang="en-CA" sz="1200" b="0" u="none" noProof="0" dirty="0" err="1"/>
              <a:t>Pixabay</a:t>
            </a:r>
            <a:endParaRPr lang="en-CA" sz="1200" b="0" u="none" noProof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1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/>
              <a:t>It is recommended to start the presentation by assessing the knowledge and viewpoints of students by asking open questions, such a</a:t>
            </a:r>
            <a:r>
              <a:rPr lang="en-CA" spc="300" noProof="0" dirty="0"/>
              <a:t>s:</a:t>
            </a:r>
          </a:p>
          <a:p>
            <a:r>
              <a:rPr lang="en-CA" spc="300" noProof="0" dirty="0"/>
              <a:t> 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n-CA" b="1" noProof="0" dirty="0"/>
              <a:t>“Why do some young people start vapin</a:t>
            </a:r>
            <a:r>
              <a:rPr lang="en-CA" b="1" spc="0" noProof="0" dirty="0"/>
              <a:t>g?”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en-US" b="1" noProof="0" dirty="0"/>
              <a:t>“</a:t>
            </a:r>
            <a:r>
              <a:rPr lang="en-CA" b="1" noProof="0" dirty="0"/>
              <a:t>What is attractive about it to </a:t>
            </a:r>
            <a:r>
              <a:rPr lang="en-CA" b="1" spc="0" noProof="0" dirty="0"/>
              <a:t>them?”</a:t>
            </a:r>
          </a:p>
          <a:p>
            <a:endParaRPr lang="fr-CA" b="1" dirty="0"/>
          </a:p>
          <a:p>
            <a:r>
              <a:rPr lang="fr-CA" b="1" dirty="0"/>
              <a:t>Image source: </a:t>
            </a:r>
            <a:r>
              <a:rPr lang="fr-CA" dirty="0" err="1"/>
              <a:t>Pexels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1808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none" dirty="0"/>
              <a:t>Image sourc</a:t>
            </a:r>
            <a:r>
              <a:rPr lang="fr-FR" b="1" dirty="0"/>
              <a:t>e</a:t>
            </a:r>
            <a:r>
              <a:rPr lang="fr-FR" sz="1200" b="1" u="none" dirty="0"/>
              <a:t>: </a:t>
            </a:r>
            <a:r>
              <a:rPr lang="fr-FR" sz="1200" b="0" u="none" dirty="0" err="1"/>
              <a:t>Pixabay</a:t>
            </a:r>
            <a:endParaRPr lang="fr-FR" sz="1200" b="0" u="none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7243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none" noProof="0" dirty="0"/>
              <a:t>Answer:</a:t>
            </a:r>
            <a:r>
              <a:rPr lang="en-CA" sz="1200" noProof="0" dirty="0"/>
              <a:t> </a:t>
            </a:r>
          </a:p>
          <a:p>
            <a:r>
              <a:rPr lang="en-CA" sz="1200" b="1" noProof="0" dirty="0"/>
              <a:t>False</a:t>
            </a:r>
          </a:p>
          <a:p>
            <a:r>
              <a:rPr lang="en-CA" sz="1200" b="0" noProof="0" dirty="0">
                <a:cs typeface="Arial" panose="020B0604020202020204" pitchFamily="34" charset="0"/>
              </a:rPr>
              <a:t>In general, e-cigarettes contain propylene glycol, glycerol, concentrated flavours and nicotine. There are also many other chemical compounds in the cartridges, in the solution and in the </a:t>
            </a:r>
            <a:r>
              <a:rPr lang="en-CA" sz="1200" b="0" noProof="0" dirty="0"/>
              <a:t>aerosol.</a:t>
            </a:r>
          </a:p>
          <a:p>
            <a:r>
              <a:rPr lang="en-CA" sz="1000" dirty="0">
                <a:hlinkClick r:id="rId3"/>
              </a:rPr>
              <a:t>https://avoidthetrap.ca/</a:t>
            </a:r>
            <a:endParaRPr lang="en-CA" sz="1000" dirty="0"/>
          </a:p>
          <a:p>
            <a:endParaRPr lang="en-CA" sz="1200" b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none" noProof="0" dirty="0"/>
              <a:t>Image source: </a:t>
            </a:r>
            <a:r>
              <a:rPr lang="en-CA" sz="1200" b="0" u="none" noProof="0" dirty="0" err="1"/>
              <a:t>Pixabay</a:t>
            </a:r>
            <a:endParaRPr lang="en-CA" sz="1200" b="0" u="none" noProof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697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none" noProof="0" dirty="0"/>
              <a:t>Answer:</a:t>
            </a:r>
            <a:r>
              <a:rPr lang="en-CA" sz="1200" noProof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noProof="0" dirty="0"/>
              <a:t>d</a:t>
            </a:r>
            <a:r>
              <a:rPr lang="en-CA" sz="1200" b="1" noProof="0" dirty="0"/>
              <a:t>. All of the above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noProof="0" dirty="0"/>
              <a:t>Vaping products contain chemicals that are harmful to your health.</a:t>
            </a:r>
            <a:endParaRPr lang="en-CA" sz="1200" b="0" i="0" u="none" strike="noStrike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u="none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none" noProof="0" dirty="0"/>
              <a:t>Image source</a:t>
            </a:r>
            <a:r>
              <a:rPr lang="en-CA" b="1" dirty="0"/>
              <a:t>: </a:t>
            </a:r>
            <a:r>
              <a:rPr lang="en-CA" sz="1200" b="0" u="none" noProof="0" dirty="0" err="1"/>
              <a:t>Pixabay</a:t>
            </a:r>
            <a:endParaRPr lang="en-CA" sz="1200" b="0" u="none" noProof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>
                <a:solidFill>
                  <a:prstClr val="black"/>
                </a:solidFill>
              </a:rPr>
              <a:pPr/>
              <a:t>22</a:t>
            </a:fld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62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none" noProof="0" dirty="0"/>
              <a:t>Answer</a:t>
            </a:r>
            <a:r>
              <a:rPr lang="en-CA" sz="1200" b="1" noProof="0" dirty="0"/>
              <a:t>: </a:t>
            </a:r>
          </a:p>
          <a:p>
            <a:r>
              <a:rPr lang="en-CA" sz="1200" b="1" noProof="0" dirty="0"/>
              <a:t>True</a:t>
            </a:r>
          </a:p>
          <a:p>
            <a:r>
              <a:rPr lang="en-CA" sz="1200" b="0" noProof="0" dirty="0"/>
              <a:t>For example, in the </a:t>
            </a:r>
            <a:r>
              <a:rPr lang="en-CA" sz="1200" noProof="0" dirty="0"/>
              <a:t>JUUL, the nicotine content can be equivalent to 20 regular cigarettes. This carries risks, so you need to be </a:t>
            </a:r>
            <a:r>
              <a:rPr lang="en-CA" sz="1200" b="1" noProof="0" dirty="0"/>
              <a:t>careful</a:t>
            </a:r>
            <a:r>
              <a:rPr lang="en-CA" sz="1200" b="1" baseline="0" noProof="0" dirty="0"/>
              <a:t>!</a:t>
            </a:r>
            <a:endParaRPr lang="en-CA" sz="1200" b="1" noProof="0" dirty="0"/>
          </a:p>
          <a:p>
            <a:r>
              <a:rPr lang="en-CA" sz="1000" dirty="0">
                <a:hlinkClick r:id="rId3"/>
              </a:rPr>
              <a:t>https://www.canada.ca/en/health-canada/services/smoking-tobacco/vaping.html</a:t>
            </a:r>
            <a:endParaRPr lang="en-CA" sz="1000" dirty="0"/>
          </a:p>
          <a:p>
            <a:endParaRPr lang="en-CA" sz="120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none" noProof="0" dirty="0"/>
              <a:t>Image source:</a:t>
            </a:r>
            <a:r>
              <a:rPr lang="en-CA" sz="1200" b="0" u="none" noProof="0" dirty="0"/>
              <a:t> </a:t>
            </a:r>
            <a:r>
              <a:rPr lang="en-CA" sz="1200" b="0" u="none" noProof="0" dirty="0" err="1"/>
              <a:t>Pixabay</a:t>
            </a:r>
            <a:endParaRPr lang="en-CA" sz="1200" b="0" u="none" noProof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17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We suggest that you  engage in a dialogue on the topics covered in this module and to encourage students to actively participate in group discussions.</a:t>
            </a:r>
          </a:p>
          <a:p>
            <a:endParaRPr lang="en-US" noProof="0" dirty="0"/>
          </a:p>
          <a:p>
            <a:r>
              <a:rPr lang="fr-CA" b="1" dirty="0"/>
              <a:t>Image source: </a:t>
            </a:r>
            <a:r>
              <a:rPr lang="fr-CA" dirty="0" err="1"/>
              <a:t>Pixabay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baseline="0" noProof="0" dirty="0"/>
              <a:t>The presentation is divided into five modules. At the end of each module, there are knowledge-testing questions, followed by a discussion period.</a:t>
            </a:r>
          </a:p>
          <a:p>
            <a:endParaRPr lang="en-CA" b="0" baseline="0" noProof="0" dirty="0"/>
          </a:p>
          <a:p>
            <a:r>
              <a:rPr lang="en-CA" b="1" baseline="0" noProof="0" dirty="0"/>
              <a:t>Module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noProof="0" dirty="0">
                <a:cs typeface="Aharoni" panose="02010803020104030203" pitchFamily="2" charset="-79"/>
              </a:rPr>
              <a:t>What is an e-cigarett</a:t>
            </a:r>
            <a:r>
              <a:rPr lang="en-CA" sz="1200" spc="0" noProof="0" dirty="0">
                <a:cs typeface="Aharoni" panose="02010803020104030203" pitchFamily="2" charset="-79"/>
              </a:rPr>
              <a:t>e?</a:t>
            </a:r>
          </a:p>
          <a:p>
            <a:endParaRPr lang="en-CA" b="0" baseline="0" noProof="0" dirty="0"/>
          </a:p>
          <a:p>
            <a:r>
              <a:rPr lang="en-CA" b="1" baseline="0" noProof="0" dirty="0"/>
              <a:t>Module 2</a:t>
            </a:r>
          </a:p>
          <a:p>
            <a:r>
              <a:rPr lang="en-CA" b="0" baseline="0" noProof="0" dirty="0"/>
              <a:t>Harmful Effects of Nicotine</a:t>
            </a:r>
          </a:p>
          <a:p>
            <a:endParaRPr lang="en-CA" b="0" baseline="0" noProof="0" dirty="0"/>
          </a:p>
          <a:p>
            <a:r>
              <a:rPr lang="en-CA" b="1" baseline="0" noProof="0" dirty="0"/>
              <a:t>Module 3</a:t>
            </a:r>
          </a:p>
          <a:p>
            <a:r>
              <a:rPr lang="en-CA" b="0" baseline="0" noProof="0" dirty="0"/>
              <a:t>History and Marketing</a:t>
            </a:r>
          </a:p>
          <a:p>
            <a:endParaRPr lang="en-CA" b="0" baseline="0" noProof="0" dirty="0"/>
          </a:p>
          <a:p>
            <a:r>
              <a:rPr lang="en-CA" b="1" baseline="0" noProof="0" dirty="0"/>
              <a:t>Module 4</a:t>
            </a:r>
          </a:p>
          <a:p>
            <a:r>
              <a:rPr lang="en-CA" b="0" baseline="0" noProof="0" dirty="0"/>
              <a:t>Legislation and Policies</a:t>
            </a:r>
          </a:p>
          <a:p>
            <a:endParaRPr lang="en-CA" b="0" baseline="0" noProof="0" dirty="0"/>
          </a:p>
          <a:p>
            <a:r>
              <a:rPr lang="en-CA" b="1" baseline="0" noProof="0" dirty="0"/>
              <a:t>Module 5</a:t>
            </a:r>
          </a:p>
          <a:p>
            <a:r>
              <a:rPr lang="en-CA" b="0" baseline="0" noProof="0" dirty="0"/>
              <a:t>Refusal Strategies</a:t>
            </a:r>
          </a:p>
          <a:p>
            <a:endParaRPr lang="en-CA" b="1" baseline="0" noProof="0" dirty="0"/>
          </a:p>
          <a:p>
            <a:r>
              <a:rPr lang="en-CA" b="1" baseline="0" noProof="0" dirty="0"/>
              <a:t>Image </a:t>
            </a:r>
            <a:r>
              <a:rPr lang="en-CA" b="1" spc="0" baseline="0" noProof="0" dirty="0"/>
              <a:t>source: </a:t>
            </a:r>
            <a:r>
              <a:rPr lang="en-CA" b="0" spc="0" baseline="0" noProof="0" dirty="0" err="1"/>
              <a:t>Pixabay</a:t>
            </a:r>
            <a:endParaRPr lang="en-CA" b="0" spc="0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701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60F84-45FF-4226-AA73-AB9D19F22FA2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noProof="0" dirty="0"/>
              <a:t>Many people wrongly believe that e-cigarettes are harmless.   </a:t>
            </a:r>
          </a:p>
          <a:p>
            <a:pPr lvl="0"/>
            <a:r>
              <a:rPr lang="en-CA" sz="1000" dirty="0">
                <a:hlinkClick r:id="rId3"/>
              </a:rPr>
              <a:t>https://www.canada.ca/en/services/health/publications/healthy-living/talking-teen-vaping-tip-sheet-parents.html</a:t>
            </a:r>
            <a:endParaRPr lang="en-CA" sz="1000" dirty="0"/>
          </a:p>
          <a:p>
            <a:pPr lvl="0"/>
            <a:endParaRPr lang="en-CA" noProof="0" dirty="0">
              <a:effectLst/>
            </a:endParaRPr>
          </a:p>
          <a:p>
            <a:pPr lvl="0"/>
            <a:r>
              <a:rPr lang="en-CA" b="1" u="sng" spc="0" noProof="0" dirty="0">
                <a:effectLst/>
              </a:rPr>
              <a:t>Important</a:t>
            </a:r>
            <a:r>
              <a:rPr lang="en-CA" b="1" u="none" spc="0" noProof="0" dirty="0">
                <a:effectLst/>
              </a:rPr>
              <a:t>:</a:t>
            </a:r>
            <a:endParaRPr lang="en-CA" b="1" u="sng" spc="0" noProof="0" dirty="0">
              <a:effectLst/>
            </a:endParaRPr>
          </a:p>
          <a:p>
            <a:pPr lvl="0"/>
            <a:r>
              <a:rPr lang="en-CA" b="1" noProof="0" dirty="0">
                <a:effectLst/>
              </a:rPr>
              <a:t>The purpose of vaping is to help smokers quit smoking. It is not intended for young people or non-smokers.</a:t>
            </a:r>
          </a:p>
          <a:p>
            <a:pPr lvl="0"/>
            <a:r>
              <a:rPr lang="en-CA" sz="1000" dirty="0">
                <a:hlinkClick r:id="rId4"/>
              </a:rPr>
              <a:t>https://www.canada.ca/en/health-canada/services/publications/healthy-living/talking-teens-vaping-tip-sheet.html</a:t>
            </a:r>
            <a:endParaRPr lang="en-CA" sz="1000" dirty="0"/>
          </a:p>
          <a:p>
            <a:pPr lvl="0"/>
            <a:endParaRPr lang="en-CA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spc="0" noProof="0" dirty="0"/>
              <a:t>Image source</a:t>
            </a:r>
            <a:r>
              <a:rPr lang="en-CA" b="1" spc="0" dirty="0"/>
              <a:t>: </a:t>
            </a:r>
            <a:r>
              <a:rPr lang="en-CA" b="0" spc="0" noProof="0" dirty="0" err="1"/>
              <a:t>Pixabay</a:t>
            </a:r>
            <a:endParaRPr lang="en-CA" spc="0" noProof="0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064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>
                <a:solidFill>
                  <a:srgbClr val="000000"/>
                </a:solidFill>
              </a:rPr>
              <a:t>Vaping is not risk-free, but Canadian teens are starting to vape anyway.</a:t>
            </a:r>
          </a:p>
          <a:p>
            <a:endParaRPr lang="en-CA" noProof="0" dirty="0">
              <a:solidFill>
                <a:srgbClr val="000000"/>
              </a:solidFill>
            </a:endParaRPr>
          </a:p>
          <a:p>
            <a:r>
              <a:rPr lang="en-CA" noProof="0" dirty="0">
                <a:solidFill>
                  <a:srgbClr val="000000"/>
                </a:solidFill>
              </a:rPr>
              <a:t>According to a recent survey by Health Canada, 2</a:t>
            </a:r>
            <a:r>
              <a:rPr lang="en-CA" spc="300" noProof="0" dirty="0">
                <a:solidFill>
                  <a:srgbClr val="000000"/>
                </a:solidFill>
              </a:rPr>
              <a:t>3%</a:t>
            </a:r>
            <a:r>
              <a:rPr lang="en-CA" noProof="0" dirty="0">
                <a:solidFill>
                  <a:srgbClr val="000000"/>
                </a:solidFill>
              </a:rPr>
              <a:t>of Grade 7-12 students have already used e-cigarettes. Moreover, according to the New Brunswick Health Council </a:t>
            </a:r>
            <a:r>
              <a:rPr lang="en-CA" u="none" baseline="0" noProof="0" dirty="0">
                <a:solidFill>
                  <a:srgbClr val="000000"/>
                </a:solidFill>
              </a:rPr>
              <a:t>(2018-2019), 2</a:t>
            </a:r>
            <a:r>
              <a:rPr lang="en-CA" u="none" spc="300" baseline="0" noProof="0" dirty="0">
                <a:solidFill>
                  <a:srgbClr val="000000"/>
                </a:solidFill>
              </a:rPr>
              <a:t>9%</a:t>
            </a:r>
            <a:r>
              <a:rPr lang="en-CA" u="none" baseline="0" noProof="0" dirty="0">
                <a:solidFill>
                  <a:srgbClr val="000000"/>
                </a:solidFill>
              </a:rPr>
              <a:t>of Grade 6-12 students have used e-cigarettes</a:t>
            </a:r>
            <a:r>
              <a:rPr lang="en-CA" sz="1200" b="0" i="0" u="none" strike="noStrike" kern="1200" baseline="0" noProof="0" dirty="0">
                <a:solidFill>
                  <a:srgbClr val="000000"/>
                </a:solidFill>
              </a:rPr>
              <a:t> (“vapes”).</a:t>
            </a:r>
          </a:p>
          <a:p>
            <a:endParaRPr lang="en-CA" b="1" noProof="0" dirty="0">
              <a:solidFill>
                <a:srgbClr val="000000"/>
              </a:solidFill>
            </a:endParaRPr>
          </a:p>
          <a:p>
            <a:r>
              <a:rPr lang="en-CA" noProof="0" dirty="0">
                <a:solidFill>
                  <a:srgbClr val="000000"/>
                </a:solidFill>
              </a:rPr>
              <a:t>Health Canada (2016-2017)</a:t>
            </a:r>
          </a:p>
          <a:p>
            <a:r>
              <a:rPr lang="en-CA" sz="1000" dirty="0">
                <a:hlinkClick r:id="rId3"/>
              </a:rPr>
              <a:t>https://www.canada.ca/en/health-canada/services/publications/healthy-living/talking-teens-vaping-tip-sheet.html</a:t>
            </a:r>
            <a:endParaRPr lang="en-CA" sz="1000" u="sng" noProof="0" dirty="0">
              <a:solidFill>
                <a:srgbClr val="00B0F0"/>
              </a:solidFill>
            </a:endParaRPr>
          </a:p>
          <a:p>
            <a:r>
              <a:rPr lang="en-CA" sz="1000" u="sng" dirty="0">
                <a:solidFill>
                  <a:srgbClr val="00B0F0"/>
                </a:solidFill>
                <a:hlinkClick r:id="rId4"/>
              </a:rPr>
              <a:t>https://www.canada.ca/en/health-canada/services/canadian-student-tobacco-alcohol-drugs-survey/2016-2017-summary.html</a:t>
            </a:r>
            <a:endParaRPr lang="en-CA" sz="1000" u="sng" dirty="0">
              <a:solidFill>
                <a:srgbClr val="00B0F0"/>
              </a:solidFill>
            </a:endParaRPr>
          </a:p>
          <a:p>
            <a:endParaRPr lang="en-CA" u="sng" noProof="0" dirty="0">
              <a:solidFill>
                <a:srgbClr val="00B0F0"/>
              </a:solidFill>
            </a:endParaRPr>
          </a:p>
          <a:p>
            <a:r>
              <a:rPr lang="en-CA" u="none" noProof="0" dirty="0">
                <a:solidFill>
                  <a:srgbClr val="000000"/>
                </a:solidFill>
              </a:rPr>
              <a:t>New Brunswick Health Council</a:t>
            </a:r>
            <a:r>
              <a:rPr lang="en-CA" u="none" baseline="0" noProof="0" dirty="0">
                <a:solidFill>
                  <a:srgbClr val="000000"/>
                </a:solidFill>
              </a:rPr>
              <a:t> (2018-2019)</a:t>
            </a:r>
          </a:p>
          <a:p>
            <a:r>
              <a:rPr lang="en-CA" sz="1000" u="none" baseline="0" noProof="0" dirty="0">
                <a:solidFill>
                  <a:srgbClr val="000000"/>
                </a:solidFill>
                <a:hlinkClick r:id="rId5"/>
              </a:rPr>
              <a:t>https://nbhc.ca/sites/default/files/publications-attachments/SWS18-19%20-New%20Brunswick%20Provincial%20Results.pdf</a:t>
            </a:r>
            <a:endParaRPr lang="en-CA" sz="1000" u="none" baseline="0" noProof="0" dirty="0">
              <a:solidFill>
                <a:srgbClr val="000000"/>
              </a:solidFill>
            </a:endParaRPr>
          </a:p>
          <a:p>
            <a:endParaRPr lang="en-CA" sz="1000" u="sng" noProof="0" dirty="0">
              <a:solidFill>
                <a:srgbClr val="00B0F0"/>
              </a:solidFill>
            </a:endParaRPr>
          </a:p>
          <a:p>
            <a:pPr lvl="0">
              <a:defRPr/>
            </a:pPr>
            <a:r>
              <a:rPr lang="en-CA" b="1" spc="0" baseline="0" noProof="0" dirty="0"/>
              <a:t>Image source: </a:t>
            </a:r>
            <a:r>
              <a:rPr lang="en-CA" dirty="0"/>
              <a:t>PowerPoint Clipart</a:t>
            </a:r>
            <a:endParaRPr lang="en-CA" b="0" spc="0" baseline="0" noProof="0" dirty="0"/>
          </a:p>
          <a:p>
            <a:endParaRPr lang="fr-CA" u="sng" noProof="0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099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000" b="0" kern="1200" spc="0" baseline="0" dirty="0">
                <a:solidFill>
                  <a:schemeClr val="tx1"/>
                </a:solidFill>
                <a:effectLst/>
                <a:hlinkClick r:id="rId3"/>
              </a:rPr>
              <a:t>https://www.canada.ca/en/health-canada/services/smoking-tobacco/vaping.html</a:t>
            </a:r>
            <a:endParaRPr lang="fr-CA" sz="1000" b="0" dirty="0"/>
          </a:p>
          <a:p>
            <a:endParaRPr lang="fr-CA" sz="1200" b="1" kern="1200" spc="0" baseline="0" dirty="0">
              <a:solidFill>
                <a:schemeClr val="tx1"/>
              </a:solidFill>
              <a:effectLst/>
            </a:endParaRPr>
          </a:p>
          <a:p>
            <a:r>
              <a:rPr lang="fr-CA" sz="1200" b="1" kern="1200" spc="0" baseline="0" dirty="0">
                <a:solidFill>
                  <a:schemeClr val="tx1"/>
                </a:solidFill>
                <a:effectLst/>
              </a:rPr>
              <a:t>Image source</a:t>
            </a:r>
            <a:r>
              <a:rPr lang="fr-CA" b="1" spc="0" dirty="0"/>
              <a:t>: </a:t>
            </a:r>
            <a:r>
              <a:rPr lang="en-CA" dirty="0"/>
              <a:t>PowerPoint Clipart</a:t>
            </a:r>
            <a:endParaRPr lang="fr-CA" b="1" spc="0" dirty="0"/>
          </a:p>
          <a:p>
            <a:pPr lvl="0"/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263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80864" y="4360168"/>
            <a:ext cx="5976664" cy="4552890"/>
          </a:xfrm>
        </p:spPr>
        <p:txBody>
          <a:bodyPr/>
          <a:lstStyle/>
          <a:p>
            <a:pPr lvl="0"/>
            <a:r>
              <a:rPr lang="en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Vaping devices are available in many shapes and sizes. Some are small and look like USB drives (e.g., </a:t>
            </a:r>
            <a:r>
              <a:rPr lang="en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JUUL) </a:t>
            </a:r>
            <a:r>
              <a:rPr lang="en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pens, while others are much larger.</a:t>
            </a:r>
            <a:endParaRPr lang="en-CA" sz="11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1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</a:t>
            </a:r>
            <a:r>
              <a:rPr lang="en-CA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types of vaping </a:t>
            </a:r>
            <a:r>
              <a:rPr lang="en-CA" sz="1200" b="0" kern="1200" spc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en-CA" sz="1200" kern="1200" spc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CA" sz="1100" kern="1200" spc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open, which</a:t>
            </a:r>
            <a:r>
              <a:rPr lang="en-CA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they can be refilled;</a:t>
            </a:r>
            <a:endParaRPr lang="en-CA" sz="11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="0" i="0" noProof="0" dirty="0">
                <a:effectLst/>
              </a:rPr>
              <a:t>closed, which means either the whole product, or the part that holds the vaping substances, cannot be refilled (single –use cartridge).</a:t>
            </a:r>
            <a:endParaRPr lang="en-CA" sz="11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000" dirty="0">
                <a:hlinkClick r:id="rId3"/>
              </a:rPr>
              <a:t>https://www.canada.ca/en/health-canada/services/smoking-tobacco/vaping.html</a:t>
            </a:r>
            <a:endParaRPr lang="fr-CA" sz="1000" dirty="0"/>
          </a:p>
          <a:p>
            <a:endParaRPr lang="en-CA" spc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spc="0" noProof="0" dirty="0"/>
              <a:t>Image source: </a:t>
            </a:r>
            <a:r>
              <a:rPr lang="en-CA" spc="0" baseline="0" noProof="0" dirty="0"/>
              <a:t>PowerPoint </a:t>
            </a:r>
            <a:r>
              <a:rPr lang="en-CA" spc="0" noProof="0" dirty="0"/>
              <a:t>Clipart</a:t>
            </a:r>
            <a:r>
              <a:rPr lang="en-CA" spc="0" baseline="0" noProof="0" dirty="0"/>
              <a:t> </a:t>
            </a:r>
          </a:p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79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68896" y="4415790"/>
            <a:ext cx="5400600" cy="38328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vaping liquid, which contains chemicals, is heated to become an aerosol. The aerosol is inhaled through the mouth and lungs where it is absorbed into the bloodstream.</a:t>
            </a:r>
            <a:r>
              <a:rPr lang="en-CA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remaining aerosol is exhaled. </a:t>
            </a:r>
            <a:endParaRPr lang="en-CA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000" dirty="0">
                <a:hlinkClick r:id="rId3"/>
              </a:rPr>
              <a:t>https://www.canada.ca/en/health-canada/services/smoking-tobacco/vaping.html</a:t>
            </a:r>
            <a:endParaRPr lang="fr-CA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/>
              <a:t>Image source: </a:t>
            </a:r>
            <a:r>
              <a:rPr lang="fr-CA" dirty="0"/>
              <a:t>PowerPoint Clipart </a:t>
            </a:r>
            <a:endParaRPr lang="fr-CA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0F84-45FF-4226-AA73-AB9D19F22FA2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466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2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5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5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1664E-B606-42A3-982C-58A0BB194602}" type="datetimeFigureOut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2020-02-06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B1B2D-35D9-4349-BFF1-85D89E65F71F}" type="slidenum">
              <a:rPr lang="fr-CA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fr-CA" dirty="0">
              <a:solidFill>
                <a:srgbClr val="FFFFF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7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en/health-canada/services/publications/healthy-living/talking-teens-vaping-tip-sheet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canada.ca/fr/sante-canada/services/publications/vie-saine/parler-vapotage-jeunes-fiche-conseil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hyperlink" Target="https://nbhc.ca/sites/default/files/publications-attachments/SWS18-19%20-New%20Brunswick%20Provincial%20Result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conversation.com/so-your-teenager-is-vaping-e-cigarettes-should-you-worry-36398" TargetMode="Externa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400000"/>
                <a:lumMod val="100000"/>
              </a:schemeClr>
            </a:gs>
            <a:gs pos="50000">
              <a:schemeClr val="bg1">
                <a:tint val="83000"/>
                <a:satMod val="320000"/>
                <a:lumMod val="100000"/>
              </a:schemeClr>
            </a:gs>
            <a:gs pos="100000">
              <a:srgbClr val="084BA4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5301208"/>
            <a:ext cx="1800200" cy="8227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24208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on Vaping                                   Prepared by Public Health Nurses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0961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>
                <a:solidFill>
                  <a:srgbClr val="084BA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E-Cigarette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2924944"/>
            <a:ext cx="52565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are liquids</a:t>
            </a:r>
          </a:p>
          <a:p>
            <a:pPr>
              <a:buClr>
                <a:srgbClr val="8EC000"/>
              </a:buClr>
              <a:buSzPct val="115000"/>
            </a:pP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are flavoured</a:t>
            </a:r>
          </a:p>
          <a:p>
            <a:pPr>
              <a:buClr>
                <a:srgbClr val="8EC000"/>
              </a:buClr>
              <a:buSzPct val="115000"/>
            </a:pP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contain nicotine</a:t>
            </a: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EC000"/>
              </a:buClr>
              <a:buSzPct val="115000"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3" t="-652" r="6977" b="42323"/>
          <a:stretch/>
        </p:blipFill>
        <p:spPr bwMode="auto">
          <a:xfrm>
            <a:off x="0" y="4740826"/>
            <a:ext cx="9144001" cy="21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6485" y="2132856"/>
            <a:ext cx="803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85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vaping substance</a:t>
            </a:r>
            <a:r>
              <a:rPr lang="en-CA" sz="2800" b="1" spc="300" dirty="0">
                <a:solidFill>
                  <a:srgbClr val="85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</a:t>
            </a:r>
          </a:p>
        </p:txBody>
      </p:sp>
    </p:spTree>
    <p:extLst>
      <p:ext uri="{BB962C8B-B14F-4D97-AF65-F5344CB8AC3E}">
        <p14:creationId xmlns:p14="http://schemas.microsoft.com/office/powerpoint/2010/main" val="272792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Nuage 4"/>
          <p:cNvSpPr/>
          <p:nvPr/>
        </p:nvSpPr>
        <p:spPr>
          <a:xfrm>
            <a:off x="-459158" y="200787"/>
            <a:ext cx="6192688" cy="5112568"/>
          </a:xfrm>
          <a:prstGeom prst="cloud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487116" y="1000676"/>
            <a:ext cx="166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spc="200" dirty="0">
                <a:solidFill>
                  <a:srgbClr val="FFFF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Nicotine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284" y="2757071"/>
            <a:ext cx="245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spc="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Chemicals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03650" y="3672658"/>
            <a:ext cx="185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spc="2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Diacetyl</a:t>
            </a:r>
            <a:endParaRPr lang="fr-CA" sz="2000" b="1" spc="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16089" y="1239810"/>
            <a:ext cx="185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spc="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Heavy </a:t>
            </a:r>
            <a:r>
              <a:rPr lang="fr-CA" sz="2000" b="1" spc="2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metals</a:t>
            </a:r>
            <a:endParaRPr lang="fr-CA" sz="2000" b="1" spc="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C:\Users\jinnype\AppData\Local\Microsoft\Windows\INetCache\IE\TM3XK04Y\poison-bottl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8" y="3142096"/>
            <a:ext cx="1117448" cy="11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nnype\AppData\Local\Microsoft\Windows\INetCache\IE\NNTSVS1L\popcor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" b="100000" l="706" r="98588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4087783"/>
            <a:ext cx="1087959" cy="10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innype\AppData\Local\Microsoft\Windows\INetCache\IE\2NQ1VCVJ\1200px-Nikotin_-_Nicotine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6" y="1518676"/>
            <a:ext cx="1426258" cy="10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innype\AppData\Local\Microsoft\Windows\INetCache\IE\2NQ1VCVJ\stone_PNG13592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86" y="1991207"/>
            <a:ext cx="1016121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3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ZoneTexte 1"/>
          <p:cNvSpPr txBox="1"/>
          <p:nvPr/>
        </p:nvSpPr>
        <p:spPr>
          <a:xfrm>
            <a:off x="5220072" y="908720"/>
            <a:ext cx="35643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3200" b="1" dirty="0">
                <a:solidFill>
                  <a:srgbClr val="D1FF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Nicotine is absorbed through </a:t>
            </a:r>
          </a:p>
          <a:p>
            <a:pPr lvl="0" algn="ctr"/>
            <a:r>
              <a:rPr lang="en-CA" sz="3200" b="1" dirty="0">
                <a:solidFill>
                  <a:srgbClr val="D1FF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lungs. </a:t>
            </a:r>
          </a:p>
          <a:p>
            <a:pPr lvl="0" algn="ctr"/>
            <a:endParaRPr lang="en-CA" sz="3600" b="1" dirty="0">
              <a:solidFill>
                <a:srgbClr val="FF7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it moves through the bloodstream </a:t>
            </a:r>
          </a:p>
          <a:p>
            <a:pPr lvl="0" algn="ctr"/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brain           and all the                   other organs.</a:t>
            </a:r>
          </a:p>
        </p:txBody>
      </p:sp>
    </p:spTree>
    <p:extLst>
      <p:ext uri="{BB962C8B-B14F-4D97-AF65-F5344CB8AC3E}">
        <p14:creationId xmlns:p14="http://schemas.microsoft.com/office/powerpoint/2010/main" val="304941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688D83-CEDB-45D7-89C8-B9A1F4E4CDDF}"/>
              </a:ext>
            </a:extLst>
          </p:cNvPr>
          <p:cNvSpPr/>
          <p:nvPr/>
        </p:nvSpPr>
        <p:spPr>
          <a:xfrm>
            <a:off x="0" y="3390"/>
            <a:ext cx="9153380" cy="2020627"/>
          </a:xfrm>
          <a:prstGeom prst="rect">
            <a:avLst/>
          </a:prstGeom>
          <a:solidFill>
            <a:srgbClr val="073E87"/>
          </a:solidFill>
          <a:ln w="127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" b="1" dirty="0">
              <a:solidFill>
                <a:srgbClr val="D1FF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jinnype\AppData\Local\Microsoft\Windows\INetCache\IE\BBMH6BMW\cigarette_PNG477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5" y="2777048"/>
            <a:ext cx="2535796" cy="33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74069" y="3754909"/>
            <a:ext cx="781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b="1" dirty="0">
                <a:solidFill>
                  <a:srgbClr val="0734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68754" y="319967"/>
            <a:ext cx="60639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00" b="1" dirty="0">
              <a:solidFill>
                <a:srgbClr val="03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JUUL pod contains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much nicotine as a pack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20 regular cigarettes</a:t>
            </a:r>
            <a:r>
              <a:rPr lang="fr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02" b="88413" l="22481" r="66808"/>
                    </a14:imgEffect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20118" r="30133" b="6399"/>
          <a:stretch/>
        </p:blipFill>
        <p:spPr>
          <a:xfrm rot="7320000" flipV="1">
            <a:off x="5600648" y="2865866"/>
            <a:ext cx="3215918" cy="30178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51" b="53175" l="34252" r="5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20118" r="42237" b="43140"/>
          <a:stretch/>
        </p:blipFill>
        <p:spPr>
          <a:xfrm rot="7320000" flipV="1">
            <a:off x="5147933" y="3634508"/>
            <a:ext cx="1583526" cy="1635956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AF1EB901-C8E4-4C8B-B4C5-FA76A0BA8D73}"/>
              </a:ext>
            </a:extLst>
          </p:cNvPr>
          <p:cNvSpPr/>
          <p:nvPr/>
        </p:nvSpPr>
        <p:spPr>
          <a:xfrm>
            <a:off x="5802398" y="5201459"/>
            <a:ext cx="555053" cy="944047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D72CA4-257C-4326-BFF8-FB0AA67B87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294"/>
          <a:stretch/>
        </p:blipFill>
        <p:spPr>
          <a:xfrm>
            <a:off x="611560" y="257618"/>
            <a:ext cx="1857194" cy="1512168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5589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836712"/>
            <a:ext cx="9144000" cy="1008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CA" sz="4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</a:t>
            </a:r>
            <a:r>
              <a:rPr lang="en-CA" sz="54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icotine Salts</a:t>
            </a:r>
            <a:endParaRPr lang="fr-CA" sz="5400" b="1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MartinM2\AppData\Local\Microsoft\Windows\INetCache\IE\JFTFBQJV\42273690111_71c741a50e_b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8251"/>
          <a:stretch/>
        </p:blipFill>
        <p:spPr bwMode="auto">
          <a:xfrm>
            <a:off x="226151" y="1988839"/>
            <a:ext cx="4849905" cy="4681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1988839"/>
            <a:ext cx="362576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EC000"/>
              </a:buClr>
              <a:buSzPct val="115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Causes less irritation in the throat, which allows larger amounts of nicotine to be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inhaled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EC000"/>
              </a:buClr>
              <a:buSzPct val="115000"/>
            </a:pPr>
            <a:endParaRPr lang="fr-C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EC000"/>
              </a:buClr>
              <a:buSzPct val="115000"/>
            </a:pPr>
            <a:r>
              <a:rPr lang="fr-C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</a:t>
            </a:r>
            <a:endParaRPr lang="fr-CA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EC000"/>
              </a:buClr>
              <a:buSzPct val="115000"/>
            </a:pPr>
            <a:endParaRPr lang="fr-C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8EC000"/>
              </a:buClr>
              <a:buSzPct val="115000"/>
            </a:pPr>
            <a:r>
              <a:rPr lang="fr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Inhalation of high concentrations </a:t>
            </a:r>
          </a:p>
          <a:p>
            <a:pPr algn="ctr">
              <a:buClr>
                <a:srgbClr val="8EC000"/>
              </a:buClr>
              <a:buSzPct val="115000"/>
            </a:pPr>
            <a:r>
              <a:rPr lang="fr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nicotine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0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CA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Définition</a:t>
            </a:r>
            <a:endParaRPr lang="en-CA" sz="4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736079"/>
            <a:ext cx="9144000" cy="1008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000" b="1" dirty="0">
                <a:solidFill>
                  <a:srgbClr val="073E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Cannabis</a:t>
            </a:r>
            <a:endParaRPr lang="en-CA" sz="6000" b="1" dirty="0">
              <a:solidFill>
                <a:srgbClr val="073E8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52092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e-cigarettes 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contain cannabi</a:t>
            </a:r>
            <a:r>
              <a:rPr lang="en-CA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3326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ln w="38100">
                  <a:solidFill>
                    <a:schemeClr val="bg1"/>
                  </a:solidFill>
                </a:ln>
                <a:solidFill>
                  <a:srgbClr val="FF2D2D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Warnin</a:t>
            </a:r>
            <a:r>
              <a:rPr lang="en-CA" sz="9600" b="1" spc="300" dirty="0">
                <a:ln w="38100">
                  <a:solidFill>
                    <a:schemeClr val="bg1"/>
                  </a:solidFill>
                </a:ln>
                <a:solidFill>
                  <a:srgbClr val="FF2D2D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</a:t>
            </a:r>
            <a:r>
              <a:rPr lang="en-CA" sz="9600" b="1" spc="300" dirty="0">
                <a:ln w="38100">
                  <a:solidFill>
                    <a:schemeClr val="bg1"/>
                  </a:solidFill>
                </a:ln>
                <a:solidFill>
                  <a:srgbClr val="FF2D2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0EF196-B827-4EB7-9A2D-05F2790753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94"/>
          <a:stretch/>
        </p:blipFill>
        <p:spPr>
          <a:xfrm>
            <a:off x="3643403" y="3538925"/>
            <a:ext cx="1857194" cy="1512168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4065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50000">
              <a:schemeClr val="bg1">
                <a:tint val="83000"/>
                <a:satMod val="320000"/>
              </a:schemeClr>
            </a:gs>
            <a:gs pos="100000">
              <a:srgbClr val="084BA4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65" y="25649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Test your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Knowledg</a:t>
            </a:r>
            <a:r>
              <a:rPr kumimoji="0" lang="en-CA" sz="6000" b="0" i="0" u="none" strike="noStrike" kern="1200" cap="none" spc="300" normalizeH="0" baseline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e!</a:t>
            </a:r>
          </a:p>
        </p:txBody>
      </p:sp>
    </p:spTree>
    <p:extLst>
      <p:ext uri="{BB962C8B-B14F-4D97-AF65-F5344CB8AC3E}">
        <p14:creationId xmlns:p14="http://schemas.microsoft.com/office/powerpoint/2010/main" val="131848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True or fals</a:t>
            </a:r>
            <a:r>
              <a:rPr lang="en-CA" sz="6000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e?</a:t>
            </a:r>
            <a:endParaRPr lang="en-CA" sz="7200" spc="300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709544"/>
          </a:xfrm>
        </p:spPr>
        <p:txBody>
          <a:bodyPr>
            <a:normAutofit/>
          </a:bodyPr>
          <a:lstStyle/>
          <a:p>
            <a:endParaRPr lang="en-CA"/>
          </a:p>
          <a:p>
            <a:pPr marL="0" indent="0">
              <a:buNone/>
            </a:pPr>
            <a:endParaRPr lang="en-CA"/>
          </a:p>
        </p:txBody>
      </p:sp>
      <p:sp>
        <p:nvSpPr>
          <p:cNvPr id="4" name="ZoneTexte 3"/>
          <p:cNvSpPr txBox="1"/>
          <p:nvPr/>
        </p:nvSpPr>
        <p:spPr>
          <a:xfrm>
            <a:off x="0" y="48313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solidFill>
                  <a:srgbClr val="8EC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True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5DCA24-2FED-454B-8279-F6514D846017}"/>
              </a:ext>
            </a:extLst>
          </p:cNvPr>
          <p:cNvSpPr txBox="1"/>
          <p:nvPr/>
        </p:nvSpPr>
        <p:spPr>
          <a:xfrm>
            <a:off x="0" y="29249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E-cigarette use is on the rise </a:t>
            </a:r>
          </a:p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among young people.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BFAA60-D97B-480E-8719-50640C8A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4803470"/>
            <a:ext cx="2483768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709544"/>
          </a:xfrm>
        </p:spPr>
        <p:txBody>
          <a:bodyPr>
            <a:normAutofit/>
          </a:bodyPr>
          <a:lstStyle/>
          <a:p>
            <a:endParaRPr lang="en-CA"/>
          </a:p>
          <a:p>
            <a:pPr marL="0" indent="0">
              <a:buNone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B30CA-B8E8-4B35-8CCB-51B6763C4B5D}"/>
              </a:ext>
            </a:extLst>
          </p:cNvPr>
          <p:cNvSpPr/>
          <p:nvPr/>
        </p:nvSpPr>
        <p:spPr>
          <a:xfrm>
            <a:off x="354360" y="3061720"/>
            <a:ext cx="8435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The addition of flavouring </a:t>
            </a:r>
          </a:p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to e-cigarette liquid </a:t>
            </a:r>
          </a:p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is harmless.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A2AAD7-EA71-4A31-8E9F-C5449DE4D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4803470"/>
            <a:ext cx="2483768" cy="205453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CB3B542E-D70D-4C58-95B6-A515B4D5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True or fals</a:t>
            </a:r>
            <a:r>
              <a:rPr lang="en-CA" sz="6000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e?</a:t>
            </a:r>
            <a:endParaRPr lang="en-CA" sz="7200" spc="300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709544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15493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0" i="0" u="none" strike="noStrike" kern="1200" cap="none" spc="0" normalizeH="0" baseline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48AA4-B5CA-4524-9F02-101E3961AA3E}"/>
              </a:ext>
            </a:extLst>
          </p:cNvPr>
          <p:cNvSpPr/>
          <p:nvPr/>
        </p:nvSpPr>
        <p:spPr>
          <a:xfrm>
            <a:off x="0" y="270892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chemicals used to </a:t>
            </a:r>
          </a:p>
          <a:p>
            <a:pPr lvl="0" algn="ctr">
              <a:defRPr/>
            </a:pPr>
            <a:r>
              <a:rPr lang="en-CA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vaping products </a:t>
            </a:r>
          </a:p>
          <a:p>
            <a:pPr lvl="0" algn="ctr">
              <a:defRPr/>
            </a:pPr>
            <a:r>
              <a:rPr lang="en-CA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 health risks.</a:t>
            </a:r>
          </a:p>
          <a:p>
            <a:pPr lvl="0" algn="ctr">
              <a:defRPr/>
            </a:pPr>
            <a:endParaRPr lang="en-CA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CA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liquid used may contain                            nicotine, regardless of the flavour. </a:t>
            </a:r>
          </a:p>
        </p:txBody>
      </p:sp>
    </p:spTree>
    <p:extLst>
      <p:ext uri="{BB962C8B-B14F-4D97-AF65-F5344CB8AC3E}">
        <p14:creationId xmlns:p14="http://schemas.microsoft.com/office/powerpoint/2010/main" val="38349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:\Promotion de la santé\Trousse vapotage\Photos\Ados de dos - Pexels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" r="3452" b="20195"/>
          <a:stretch/>
        </p:blipFill>
        <p:spPr bwMode="auto">
          <a:xfrm>
            <a:off x="-8630" y="1566"/>
            <a:ext cx="9144000" cy="682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-8630" y="5349689"/>
            <a:ext cx="9144000" cy="1508105"/>
          </a:xfrm>
          <a:prstGeom prst="rect">
            <a:avLst/>
          </a:prstGeom>
          <a:solidFill>
            <a:srgbClr val="073E87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CA" sz="1050" dirty="0">
              <a:solidFill>
                <a:srgbClr val="D1FF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CA" sz="2000" dirty="0">
              <a:ln>
                <a:solidFill>
                  <a:srgbClr val="073E87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CA" sz="3100" dirty="0">
                <a:ln>
                  <a:solidFill>
                    <a:schemeClr val="bg1"/>
                  </a:solidFill>
                </a:ln>
                <a:solidFill>
                  <a:srgbClr val="9AD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CHOOSE</a:t>
            </a:r>
            <a:r>
              <a:rPr lang="en-CA" sz="31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the right path for your </a:t>
            </a:r>
            <a:r>
              <a:rPr lang="en-CA" sz="31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HEALT</a:t>
            </a:r>
            <a:r>
              <a:rPr lang="en-CA" sz="3100" spc="300" dirty="0">
                <a:ln>
                  <a:solidFill>
                    <a:schemeClr val="bg1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</a:t>
            </a:r>
            <a:r>
              <a:rPr lang="en-CA" sz="3100" spc="3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  <a:endParaRPr lang="en-CA" sz="3100" b="1" spc="3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2000" b="1" dirty="0">
              <a:ln>
                <a:solidFill>
                  <a:srgbClr val="073E87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1050" dirty="0">
              <a:solidFill>
                <a:srgbClr val="D1FF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712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6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True or fals</a:t>
            </a:r>
            <a:r>
              <a:rPr lang="en-CA" sz="6000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</a:t>
            </a:r>
            <a:r>
              <a:rPr lang="fr-CA" sz="6000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fr-CA" sz="7200" spc="300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709544"/>
          </a:xfrm>
        </p:spPr>
        <p:txBody>
          <a:bodyPr>
            <a:normAutofit/>
          </a:bodyPr>
          <a:lstStyle/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F7C43-4C8B-4DEB-8E6B-119064F87FF3}"/>
              </a:ext>
            </a:extLst>
          </p:cNvPr>
          <p:cNvSpPr/>
          <p:nvPr/>
        </p:nvSpPr>
        <p:spPr>
          <a:xfrm>
            <a:off x="551107" y="3117996"/>
            <a:ext cx="8041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E-cigarettes only                        produce water vapour.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C57D9A-C5E3-402B-887C-A83F702E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4803470"/>
            <a:ext cx="262778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527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F8ACA-E0BB-4F61-8989-02DD4C5BAD2F}"/>
              </a:ext>
            </a:extLst>
          </p:cNvPr>
          <p:cNvSpPr/>
          <p:nvPr/>
        </p:nvSpPr>
        <p:spPr>
          <a:xfrm>
            <a:off x="827584" y="2564904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e-cigarettes contain propylene glycol, glycerol,           concentrated flavours, </a:t>
            </a:r>
          </a:p>
          <a:p>
            <a:pPr algn="ctr"/>
            <a:r>
              <a:rPr lang="en-CA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nicotine and many other </a:t>
            </a:r>
          </a:p>
          <a:p>
            <a:pPr algn="ctr"/>
            <a:r>
              <a:rPr lang="en-CA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compounds.</a:t>
            </a:r>
          </a:p>
          <a:p>
            <a:pPr algn="ctr"/>
            <a:r>
              <a:rPr lang="fr-CA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3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Multiple choice</a:t>
            </a:r>
            <a:endParaRPr lang="en-CA" sz="6000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070830"/>
            <a:ext cx="722020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chemical substances can be found in vaping product</a:t>
            </a:r>
            <a:r>
              <a:rPr lang="en-CA" sz="2800" b="1" spc="3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s?</a:t>
            </a:r>
          </a:p>
          <a:p>
            <a:pPr marL="0" indent="0">
              <a:buNone/>
            </a:pPr>
            <a:endParaRPr lang="en-CA" sz="1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392" lvl="1" indent="-457200">
              <a:lnSpc>
                <a:spcPct val="110000"/>
              </a:lnSpc>
              <a:buClr>
                <a:srgbClr val="FF6600"/>
              </a:buClr>
              <a:buSzPct val="100000"/>
              <a:buFont typeface="+mj-lt"/>
              <a:buAutoNum type="alphaLcPeriod"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Formaldehyde (colourless gas found in paints, detergents and glues)</a:t>
            </a:r>
          </a:p>
          <a:p>
            <a:pPr marL="850392" lvl="1" indent="-457200">
              <a:lnSpc>
                <a:spcPct val="150000"/>
              </a:lnSpc>
              <a:buClr>
                <a:srgbClr val="FF6600"/>
              </a:buClr>
              <a:buSzPct val="100000"/>
              <a:buFont typeface="+mj-lt"/>
              <a:buAutoNum type="alphaLcPeriod"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Heavy metals (nickel, tin and aluminum)</a:t>
            </a:r>
          </a:p>
          <a:p>
            <a:pPr marL="850392" lvl="1" indent="-457200">
              <a:lnSpc>
                <a:spcPct val="150000"/>
              </a:lnSpc>
              <a:buClr>
                <a:srgbClr val="FF6600"/>
              </a:buClr>
              <a:buSzPct val="100000"/>
              <a:buFont typeface="+mj-lt"/>
              <a:buAutoNum type="alphaLcPeriod"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Diacetyl (chemical flavouring)</a:t>
            </a:r>
          </a:p>
          <a:p>
            <a:pPr marL="850392" lvl="1" indent="-457200">
              <a:lnSpc>
                <a:spcPct val="150000"/>
              </a:lnSpc>
              <a:buClr>
                <a:srgbClr val="FF6600"/>
              </a:buClr>
              <a:buSzPct val="100000"/>
              <a:buFont typeface="+mj-lt"/>
              <a:buAutoNum type="alphaLcPeriod"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EE6C4-D28E-40F7-87BD-843C59DA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4803470"/>
            <a:ext cx="2699792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True or fals</a:t>
            </a:r>
            <a:r>
              <a:rPr lang="en-CA" sz="6000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e?</a:t>
            </a:r>
            <a:endParaRPr lang="en-CA" sz="7200" spc="300" dirty="0">
              <a:solidFill>
                <a:srgbClr val="073E8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223224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An e-cigarette may contain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more nicotine than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a regular cigarette.</a:t>
            </a:r>
          </a:p>
          <a:p>
            <a:pPr marL="0" indent="0" algn="ctr">
              <a:buNone/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>
                <a:ln>
                  <a:noFill/>
                </a:ln>
                <a:solidFill>
                  <a:srgbClr val="8E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True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3F602-BA2C-4370-97A7-96FE10C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4803470"/>
            <a:ext cx="2699792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6CB0B9-94AD-44F4-8B63-61920F061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41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775354"/>
            <a:ext cx="9144000" cy="1323439"/>
          </a:xfrm>
          <a:prstGeom prst="rect">
            <a:avLst/>
          </a:prstGeom>
          <a:solidFill>
            <a:srgbClr val="85B4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85B4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000" b="0" i="0" u="none" strike="noStrike" kern="1200" cap="none" spc="0" normalizeH="0" baseline="0" noProof="0" dirty="0">
                <a:ln w="12700">
                  <a:solidFill>
                    <a:srgbClr val="073E87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Discussion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00" b="0" i="0" u="none" strike="noStrike" kern="1200" cap="none" spc="0" normalizeH="0" baseline="0" noProof="0" dirty="0">
              <a:ln w="19050">
                <a:solidFill>
                  <a:srgbClr val="FFFFFF"/>
                </a:solidFill>
              </a:ln>
              <a:solidFill>
                <a:srgbClr val="85B4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851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3923928" y="1428424"/>
            <a:ext cx="2016224" cy="1296143"/>
          </a:xfrm>
          <a:prstGeom prst="wedgeEllipseCallout">
            <a:avLst>
              <a:gd name="adj1" fmla="val -41302"/>
              <a:gd name="adj2" fmla="val 49190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Harmful Effects of Nicotine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251520" y="914958"/>
            <a:ext cx="2664296" cy="1616171"/>
          </a:xfrm>
          <a:prstGeom prst="wedgeEllipseCallout">
            <a:avLst>
              <a:gd name="adj1" fmla="val 27792"/>
              <a:gd name="adj2" fmla="val 58261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is an </a:t>
            </a:r>
          </a:p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e-cigarett</a:t>
            </a:r>
            <a:r>
              <a:rPr lang="en-CA" sz="1600" b="1" spc="3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e?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6350643" y="1074973"/>
            <a:ext cx="1963471" cy="1296143"/>
          </a:xfrm>
          <a:prstGeom prst="wedgeEllipseCallout">
            <a:avLst>
              <a:gd name="adj1" fmla="val -42579"/>
              <a:gd name="adj2" fmla="val 45705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History and Marketing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6580250" y="3268081"/>
            <a:ext cx="2304256" cy="1296143"/>
          </a:xfrm>
          <a:prstGeom prst="wedgeEllipseCallout">
            <a:avLst>
              <a:gd name="adj1" fmla="val -56587"/>
              <a:gd name="adj2" fmla="val 29407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Refusal Strategies</a:t>
            </a:r>
          </a:p>
        </p:txBody>
      </p:sp>
      <p:sp>
        <p:nvSpPr>
          <p:cNvPr id="13" name="Bulle ronde 12"/>
          <p:cNvSpPr/>
          <p:nvPr/>
        </p:nvSpPr>
        <p:spPr>
          <a:xfrm>
            <a:off x="4139952" y="3333569"/>
            <a:ext cx="2016225" cy="1296143"/>
          </a:xfrm>
          <a:prstGeom prst="wedgeEllipseCallout">
            <a:avLst>
              <a:gd name="adj1" fmla="val -56018"/>
              <a:gd name="adj2" fmla="val 21840"/>
            </a:avLst>
          </a:prstGeom>
          <a:solidFill>
            <a:srgbClr val="FFFF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Legislation and</a:t>
            </a:r>
          </a:p>
          <a:p>
            <a:pPr algn="ctr"/>
            <a:r>
              <a:rPr lang="en-CA" sz="1600" b="1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Policies</a:t>
            </a:r>
          </a:p>
        </p:txBody>
      </p:sp>
    </p:spTree>
    <p:extLst>
      <p:ext uri="{BB962C8B-B14F-4D97-AF65-F5344CB8AC3E}">
        <p14:creationId xmlns:p14="http://schemas.microsoft.com/office/powerpoint/2010/main" val="21371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50000">
              <a:schemeClr val="bg1">
                <a:tint val="83000"/>
                <a:satMod val="320000"/>
              </a:schemeClr>
            </a:gs>
            <a:gs pos="100000">
              <a:srgbClr val="084BA4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24406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dirty="0">
                <a:solidFill>
                  <a:srgbClr val="073E8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Module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>
              <a:solidFill>
                <a:srgbClr val="073E87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dirty="0">
                <a:solidFill>
                  <a:srgbClr val="85B4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What is an e-cigarett</a:t>
            </a:r>
            <a:r>
              <a:rPr lang="en-CA" sz="4400" spc="300" dirty="0">
                <a:solidFill>
                  <a:srgbClr val="85B4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e?</a:t>
            </a:r>
            <a:endParaRPr kumimoji="0" lang="en-CA" sz="4400" b="0" i="0" u="none" strike="noStrike" kern="1200" cap="none" spc="300" normalizeH="0" baseline="0" dirty="0">
              <a:ln>
                <a:noFill/>
              </a:ln>
              <a:solidFill>
                <a:srgbClr val="85B400"/>
              </a:solidFill>
              <a:effectLst/>
              <a:uLnTx/>
              <a:uFillTx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807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820752-02C4-40B1-AB27-96BFAC2AB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226" t="-398" r="18576" b="398"/>
          <a:stretch/>
        </p:blipFill>
        <p:spPr>
          <a:xfrm>
            <a:off x="-108520" y="-99392"/>
            <a:ext cx="9252761" cy="697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504" y="669187"/>
            <a:ext cx="9007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DDF0C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CA" sz="2400" dirty="0">
              <a:solidFill>
                <a:srgbClr val="DDF0C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EE1D8618-6249-46CE-9B3F-DF3DD6B2BD72}"/>
              </a:ext>
            </a:extLst>
          </p:cNvPr>
          <p:cNvSpPr/>
          <p:nvPr/>
        </p:nvSpPr>
        <p:spPr>
          <a:xfrm>
            <a:off x="-1044624" y="-135396"/>
            <a:ext cx="4943664" cy="7128792"/>
          </a:xfrm>
          <a:custGeom>
            <a:avLst/>
            <a:gdLst>
              <a:gd name="connsiteX0" fmla="*/ 0 w 6120680"/>
              <a:gd name="connsiteY0" fmla="*/ 3060340 h 6966697"/>
              <a:gd name="connsiteX1" fmla="*/ 3060340 w 6120680"/>
              <a:gd name="connsiteY1" fmla="*/ 0 h 6966697"/>
              <a:gd name="connsiteX2" fmla="*/ 6120680 w 6120680"/>
              <a:gd name="connsiteY2" fmla="*/ 3060340 h 6966697"/>
              <a:gd name="connsiteX3" fmla="*/ 4590510 w 6120680"/>
              <a:gd name="connsiteY3" fmla="*/ 3060340 h 6966697"/>
              <a:gd name="connsiteX4" fmla="*/ 4590510 w 6120680"/>
              <a:gd name="connsiteY4" fmla="*/ 6966697 h 6966697"/>
              <a:gd name="connsiteX5" fmla="*/ 1530170 w 6120680"/>
              <a:gd name="connsiteY5" fmla="*/ 6966697 h 6966697"/>
              <a:gd name="connsiteX6" fmla="*/ 1530170 w 6120680"/>
              <a:gd name="connsiteY6" fmla="*/ 3060340 h 6966697"/>
              <a:gd name="connsiteX7" fmla="*/ 0 w 6120680"/>
              <a:gd name="connsiteY7" fmla="*/ 3060340 h 6966697"/>
              <a:gd name="connsiteX0" fmla="*/ 0 w 5247224"/>
              <a:gd name="connsiteY0" fmla="*/ 3060340 h 6966697"/>
              <a:gd name="connsiteX1" fmla="*/ 3060340 w 5247224"/>
              <a:gd name="connsiteY1" fmla="*/ 0 h 6966697"/>
              <a:gd name="connsiteX2" fmla="*/ 5247224 w 5247224"/>
              <a:gd name="connsiteY2" fmla="*/ 3046692 h 6966697"/>
              <a:gd name="connsiteX3" fmla="*/ 4590510 w 5247224"/>
              <a:gd name="connsiteY3" fmla="*/ 3060340 h 6966697"/>
              <a:gd name="connsiteX4" fmla="*/ 4590510 w 5247224"/>
              <a:gd name="connsiteY4" fmla="*/ 6966697 h 6966697"/>
              <a:gd name="connsiteX5" fmla="*/ 1530170 w 5247224"/>
              <a:gd name="connsiteY5" fmla="*/ 6966697 h 6966697"/>
              <a:gd name="connsiteX6" fmla="*/ 1530170 w 5247224"/>
              <a:gd name="connsiteY6" fmla="*/ 3060340 h 6966697"/>
              <a:gd name="connsiteX7" fmla="*/ 0 w 5247224"/>
              <a:gd name="connsiteY7" fmla="*/ 3060340 h 6966697"/>
              <a:gd name="connsiteX0" fmla="*/ 0 w 4592132"/>
              <a:gd name="connsiteY0" fmla="*/ 3060340 h 6966697"/>
              <a:gd name="connsiteX1" fmla="*/ 2405248 w 4592132"/>
              <a:gd name="connsiteY1" fmla="*/ 0 h 6966697"/>
              <a:gd name="connsiteX2" fmla="*/ 4592132 w 4592132"/>
              <a:gd name="connsiteY2" fmla="*/ 3046692 h 6966697"/>
              <a:gd name="connsiteX3" fmla="*/ 3935418 w 4592132"/>
              <a:gd name="connsiteY3" fmla="*/ 3060340 h 6966697"/>
              <a:gd name="connsiteX4" fmla="*/ 3935418 w 4592132"/>
              <a:gd name="connsiteY4" fmla="*/ 6966697 h 6966697"/>
              <a:gd name="connsiteX5" fmla="*/ 875078 w 4592132"/>
              <a:gd name="connsiteY5" fmla="*/ 6966697 h 6966697"/>
              <a:gd name="connsiteX6" fmla="*/ 875078 w 4592132"/>
              <a:gd name="connsiteY6" fmla="*/ 3060340 h 6966697"/>
              <a:gd name="connsiteX7" fmla="*/ 0 w 4592132"/>
              <a:gd name="connsiteY7" fmla="*/ 3060340 h 6966697"/>
              <a:gd name="connsiteX0" fmla="*/ 0 w 4737275"/>
              <a:gd name="connsiteY0" fmla="*/ 3060340 h 6966697"/>
              <a:gd name="connsiteX1" fmla="*/ 2405248 w 4737275"/>
              <a:gd name="connsiteY1" fmla="*/ 0 h 6966697"/>
              <a:gd name="connsiteX2" fmla="*/ 4737275 w 4737275"/>
              <a:gd name="connsiteY2" fmla="*/ 3046692 h 6966697"/>
              <a:gd name="connsiteX3" fmla="*/ 3935418 w 4737275"/>
              <a:gd name="connsiteY3" fmla="*/ 3060340 h 6966697"/>
              <a:gd name="connsiteX4" fmla="*/ 3935418 w 4737275"/>
              <a:gd name="connsiteY4" fmla="*/ 6966697 h 6966697"/>
              <a:gd name="connsiteX5" fmla="*/ 875078 w 4737275"/>
              <a:gd name="connsiteY5" fmla="*/ 6966697 h 6966697"/>
              <a:gd name="connsiteX6" fmla="*/ 875078 w 4737275"/>
              <a:gd name="connsiteY6" fmla="*/ 3060340 h 6966697"/>
              <a:gd name="connsiteX7" fmla="*/ 0 w 4737275"/>
              <a:gd name="connsiteY7" fmla="*/ 3060340 h 696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7275" h="6966697">
                <a:moveTo>
                  <a:pt x="0" y="3060340"/>
                </a:moveTo>
                <a:lnTo>
                  <a:pt x="2405248" y="0"/>
                </a:lnTo>
                <a:lnTo>
                  <a:pt x="4737275" y="3046692"/>
                </a:lnTo>
                <a:lnTo>
                  <a:pt x="3935418" y="3060340"/>
                </a:lnTo>
                <a:lnTo>
                  <a:pt x="3935418" y="6966697"/>
                </a:lnTo>
                <a:lnTo>
                  <a:pt x="875078" y="6966697"/>
                </a:lnTo>
                <a:lnTo>
                  <a:pt x="875078" y="3060340"/>
                </a:lnTo>
                <a:lnTo>
                  <a:pt x="0" y="3060340"/>
                </a:lnTo>
                <a:close/>
              </a:path>
            </a:pathLst>
          </a:custGeom>
          <a:gradFill>
            <a:gsLst>
              <a:gs pos="0">
                <a:srgbClr val="C00000">
                  <a:alpha val="70000"/>
                </a:srgbClr>
              </a:gs>
              <a:gs pos="95575">
                <a:srgbClr val="FF2929">
                  <a:alpha val="76078"/>
                </a:srgbClr>
              </a:gs>
              <a:gs pos="48000">
                <a:srgbClr val="C0000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CA" sz="11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extent 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the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vaping                 problem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and the 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harmful                     effects 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 health</a:t>
            </a:r>
          </a:p>
          <a:p>
            <a:pPr marL="87313" algn="ctr"/>
            <a:r>
              <a:rPr lang="en-CA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are alarming.</a:t>
            </a:r>
          </a:p>
        </p:txBody>
      </p:sp>
    </p:spTree>
    <p:extLst>
      <p:ext uri="{BB962C8B-B14F-4D97-AF65-F5344CB8AC3E}">
        <p14:creationId xmlns:p14="http://schemas.microsoft.com/office/powerpoint/2010/main" val="26761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z="2800" b="1" dirty="0">
              <a:solidFill>
                <a:schemeClr val="bg1"/>
              </a:solidFill>
            </a:endParaRPr>
          </a:p>
          <a:p>
            <a:endParaRPr lang="fr-CA" dirty="0"/>
          </a:p>
        </p:txBody>
      </p:sp>
      <p:pic>
        <p:nvPicPr>
          <p:cNvPr id="3074" name="Picture 2" descr="C:\Users\jinnype\AppData\Local\Microsoft\Windows\INetCache\IE\TM3XK04Y\Canada_flag_map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6" y="1123831"/>
            <a:ext cx="4356606" cy="37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innype\AppData\Local\Microsoft\Windows\INetCache\IE\2NQ1VCVJ\Flag-map_of_New_Brunswi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8902"/>
            <a:ext cx="3962012" cy="36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677" y="5297887"/>
            <a:ext cx="4062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algn="ctr"/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Grade 7-12 students</a:t>
            </a:r>
            <a:r>
              <a:rPr lang="fr-CA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64774" y="528249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Brunswick</a:t>
            </a:r>
          </a:p>
          <a:p>
            <a:pPr algn="ctr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Grade 6-12 students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39644" y="1438901"/>
            <a:ext cx="147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r>
              <a:rPr lang="fr-CA" sz="3600" b="1" spc="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36296" y="4484714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fr-CA" sz="3600" b="1" spc="600" dirty="0">
                <a:solidFill>
                  <a:srgbClr val="FF0000"/>
                </a:solidFill>
                <a:latin typeface="Arial Black" panose="020B0A04020102020204" pitchFamily="34" charset="0"/>
              </a:rPr>
              <a:t>9%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27059"/>
            <a:ext cx="9144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1100" u="sng" dirty="0">
              <a:solidFill>
                <a:srgbClr val="00B0F0"/>
              </a:solidFill>
              <a:hlinkClick r:id="rId7"/>
            </a:endParaRPr>
          </a:p>
          <a:p>
            <a:pPr algn="r"/>
            <a:r>
              <a:rPr lang="fr-CA" sz="1200" dirty="0">
                <a:latin typeface="+mj-lt"/>
                <a:hlinkClick r:id="rId8"/>
              </a:rPr>
              <a:t>https://www.canada.ca/en/health-canada/services/publications/healthy-living/talking-teens-vaping-tip-sheet.html</a:t>
            </a:r>
            <a:endParaRPr lang="fr-CA" sz="1200" dirty="0">
              <a:latin typeface="+mj-lt"/>
            </a:endParaRPr>
          </a:p>
          <a:p>
            <a:pPr algn="r"/>
            <a:r>
              <a:rPr lang="en-US" sz="12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hlinkClick r:id="rId9"/>
              </a:rPr>
              <a:t>https://nbhc.ca/sites/default/files/publications-attachments/SWS18-19%20-New%20Brunswick%20Provincial%20Results.pdf</a:t>
            </a:r>
            <a:endParaRPr lang="en-US" sz="1200" u="sng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1200" u="sng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  <a:p>
            <a:pPr algn="r"/>
            <a:endParaRPr lang="fr-CA" sz="1200" u="sng" dirty="0">
              <a:solidFill>
                <a:srgbClr val="073E8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B175B-91BA-4627-8C67-8E9DA127DA28}"/>
              </a:ext>
            </a:extLst>
          </p:cNvPr>
          <p:cNvSpPr/>
          <p:nvPr/>
        </p:nvSpPr>
        <p:spPr>
          <a:xfrm>
            <a:off x="-19080" y="0"/>
            <a:ext cx="9163080" cy="1032747"/>
          </a:xfrm>
          <a:prstGeom prst="rect">
            <a:avLst/>
          </a:prstGeom>
          <a:solidFill>
            <a:srgbClr val="073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fr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fr-C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8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380" y="-9297"/>
            <a:ext cx="9153380" cy="1584176"/>
          </a:xfrm>
          <a:prstGeom prst="rect">
            <a:avLst/>
          </a:prstGeom>
          <a:solidFill>
            <a:srgbClr val="073E87"/>
          </a:solidFill>
          <a:ln w="127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" b="1" dirty="0">
              <a:solidFill>
                <a:srgbClr val="D1FF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CA" sz="3200" b="1" dirty="0">
                <a:solidFill>
                  <a:srgbClr val="D1FF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or Vaping </a:t>
            </a:r>
          </a:p>
          <a:p>
            <a:pPr lvl="1" algn="ctr"/>
            <a:r>
              <a:rPr lang="en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Effects on Health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-9380" y="1804198"/>
            <a:ext cx="4053446" cy="237626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1FF47"/>
              </a:buClr>
              <a:buSzPct val="115000"/>
            </a:pPr>
            <a:r>
              <a:rPr lang="en-C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algn="ctr">
              <a:buClr>
                <a:srgbClr val="D1FF47"/>
              </a:buClr>
              <a:buSzPct val="115000"/>
            </a:pPr>
            <a:endParaRPr lang="en-CA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or other substances are burned (combustion) </a:t>
            </a: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inhaling the smoke </a:t>
            </a: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mouth.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-9380" y="4252420"/>
            <a:ext cx="4053446" cy="237626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D1FF47"/>
              </a:buClr>
              <a:buSzPct val="115000"/>
            </a:pPr>
            <a:endParaRPr lang="en-CA" sz="1000" b="1" dirty="0">
              <a:solidFill>
                <a:srgbClr val="084B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D1FF47"/>
              </a:buClr>
              <a:buSzPct val="115000"/>
            </a:pPr>
            <a:r>
              <a:rPr lang="en-C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Vaping</a:t>
            </a:r>
          </a:p>
          <a:p>
            <a:pPr algn="ctr">
              <a:buClr>
                <a:srgbClr val="D1FF47"/>
              </a:buClr>
              <a:buSzPct val="115000"/>
            </a:pPr>
            <a:endParaRPr lang="en-CA" sz="600" b="1" dirty="0">
              <a:solidFill>
                <a:srgbClr val="084B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device heats the liquid</a:t>
            </a: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combustion) and</a:t>
            </a: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turns it into vapour, </a:t>
            </a:r>
          </a:p>
          <a:p>
            <a:pPr algn="ctr">
              <a:buClr>
                <a:srgbClr val="D1FF47"/>
              </a:buClr>
              <a:buSzPct val="115000"/>
            </a:pPr>
            <a:r>
              <a:rPr lang="en-CA" sz="2000" b="1" dirty="0">
                <a:solidFill>
                  <a:srgbClr val="084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into aerosol.</a:t>
            </a:r>
          </a:p>
          <a:p>
            <a:pPr>
              <a:buClr>
                <a:srgbClr val="D1FF47"/>
              </a:buClr>
              <a:buSzPct val="115000"/>
            </a:pPr>
            <a:endParaRPr lang="en-CA" sz="500" b="1" dirty="0">
              <a:solidFill>
                <a:srgbClr val="084B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D1FF47"/>
              </a:buClr>
              <a:buSzPct val="115000"/>
            </a:pPr>
            <a:endParaRPr lang="en-CA" sz="1000" b="1" dirty="0">
              <a:solidFill>
                <a:srgbClr val="084B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E07156-74A3-4919-A561-9440037BC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396" r="5575"/>
          <a:stretch/>
        </p:blipFill>
        <p:spPr>
          <a:xfrm>
            <a:off x="3923928" y="1998089"/>
            <a:ext cx="4987017" cy="44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133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4800" b="1">
                <a:solidFill>
                  <a:srgbClr val="084BA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Vaping Devices</a:t>
            </a:r>
            <a:endParaRPr lang="en-CA" sz="4800">
              <a:latin typeface="Arial Black" panose="020B0A04020102020204" pitchFamily="34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61350" b="6031"/>
          <a:stretch/>
        </p:blipFill>
        <p:spPr bwMode="auto">
          <a:xfrm rot="5400000">
            <a:off x="6269780" y="4799347"/>
            <a:ext cx="70889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4988" r="4337" b="5957"/>
          <a:stretch/>
        </p:blipFill>
        <p:spPr bwMode="auto">
          <a:xfrm>
            <a:off x="395536" y="2464679"/>
            <a:ext cx="421297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4691601" y="2469855"/>
            <a:ext cx="4464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Mods</a:t>
            </a: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Vapes</a:t>
            </a: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</a:p>
          <a:p>
            <a:pPr marL="268288">
              <a:buClr>
                <a:srgbClr val="8EC000"/>
              </a:buClr>
              <a:buSzPct val="115000"/>
              <a:tabLst>
                <a:tab pos="268288" algn="l"/>
              </a:tabLs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cigarettes</a:t>
            </a: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E-cigarettes</a:t>
            </a: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Electronic nicotine delivery systems (ENDS)</a:t>
            </a:r>
            <a:endParaRPr lang="en-CA" sz="24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8EC000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« JUUL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993"/>
          <a:stretch/>
        </p:blipFill>
        <p:spPr bwMode="auto">
          <a:xfrm>
            <a:off x="7308304" y="2355201"/>
            <a:ext cx="1440160" cy="21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8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4800" b="1" dirty="0">
                <a:solidFill>
                  <a:srgbClr val="084BA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E-Cigarette</a:t>
            </a:r>
          </a:p>
        </p:txBody>
      </p:sp>
      <p:pic>
        <p:nvPicPr>
          <p:cNvPr id="1027" name="Picture 3" descr="C:\Users\jinnype\AppData\Local\Microsoft\Windows\INetCache\IE\4E0VXEHC\cigarette-electronique-ego-ce4-metallis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14" b="75429" l="429" r="100000"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18" b="29333"/>
          <a:stretch/>
        </p:blipFill>
        <p:spPr bwMode="auto">
          <a:xfrm>
            <a:off x="323528" y="3789040"/>
            <a:ext cx="8208912" cy="14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égende encadrée 1 7"/>
          <p:cNvSpPr/>
          <p:nvPr/>
        </p:nvSpPr>
        <p:spPr>
          <a:xfrm>
            <a:off x="1686166" y="2636912"/>
            <a:ext cx="1503695" cy="700734"/>
          </a:xfrm>
          <a:prstGeom prst="borderCallout1">
            <a:avLst>
              <a:gd name="adj1" fmla="val 98897"/>
              <a:gd name="adj2" fmla="val 49299"/>
              <a:gd name="adj3" fmla="val 179298"/>
              <a:gd name="adj4" fmla="val 48890"/>
            </a:avLst>
          </a:prstGeom>
          <a:solidFill>
            <a:srgbClr val="084BA4"/>
          </a:solidFill>
          <a:ln w="12700">
            <a:solidFill>
              <a:srgbClr val="07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Battery</a:t>
            </a:r>
          </a:p>
        </p:txBody>
      </p:sp>
      <p:sp>
        <p:nvSpPr>
          <p:cNvPr id="13" name="Légende encadrée 1 12"/>
          <p:cNvSpPr/>
          <p:nvPr/>
        </p:nvSpPr>
        <p:spPr>
          <a:xfrm>
            <a:off x="1403648" y="5266117"/>
            <a:ext cx="3337272" cy="700734"/>
          </a:xfrm>
          <a:prstGeom prst="borderCallout1">
            <a:avLst>
              <a:gd name="adj1" fmla="val -109195"/>
              <a:gd name="adj2" fmla="val 85828"/>
              <a:gd name="adj3" fmla="val -536"/>
              <a:gd name="adj4" fmla="val 85682"/>
            </a:avLst>
          </a:prstGeom>
          <a:solidFill>
            <a:srgbClr val="084BA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Heating</a:t>
            </a:r>
            <a:r>
              <a:rPr lang="fr-CA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fr-CA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Element</a:t>
            </a:r>
            <a:endParaRPr lang="fr-CA" sz="2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Légende encadrée 1 13"/>
          <p:cNvSpPr/>
          <p:nvPr/>
        </p:nvSpPr>
        <p:spPr>
          <a:xfrm>
            <a:off x="5076056" y="2631065"/>
            <a:ext cx="1656183" cy="700734"/>
          </a:xfrm>
          <a:prstGeom prst="borderCallout1">
            <a:avLst>
              <a:gd name="adj1" fmla="val 95462"/>
              <a:gd name="adj2" fmla="val 49794"/>
              <a:gd name="adj3" fmla="val 180468"/>
              <a:gd name="adj4" fmla="val 49476"/>
            </a:avLst>
          </a:prstGeom>
          <a:solidFill>
            <a:srgbClr val="084BA4"/>
          </a:solidFill>
          <a:ln w="12700">
            <a:solidFill>
              <a:srgbClr val="07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Tank</a:t>
            </a:r>
          </a:p>
        </p:txBody>
      </p:sp>
      <p:sp>
        <p:nvSpPr>
          <p:cNvPr id="15" name="Légende encadrée 1 14"/>
          <p:cNvSpPr/>
          <p:nvPr/>
        </p:nvSpPr>
        <p:spPr>
          <a:xfrm>
            <a:off x="5580112" y="5266117"/>
            <a:ext cx="2719529" cy="700734"/>
          </a:xfrm>
          <a:prstGeom prst="borderCallout1">
            <a:avLst>
              <a:gd name="adj1" fmla="val -124349"/>
              <a:gd name="adj2" fmla="val 87992"/>
              <a:gd name="adj3" fmla="val -555"/>
              <a:gd name="adj4" fmla="val 88234"/>
            </a:avLst>
          </a:prstGeom>
          <a:solidFill>
            <a:srgbClr val="084BA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Mouthpiece</a:t>
            </a:r>
            <a:endParaRPr lang="fr-CA" sz="2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337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ébit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73E87"/>
      </a:accent1>
      <a:accent2>
        <a:srgbClr val="CCFF33"/>
      </a:accent2>
      <a:accent3>
        <a:srgbClr val="2D82F4"/>
      </a:accent3>
      <a:accent4>
        <a:srgbClr val="FF6600"/>
      </a:accent4>
      <a:accent5>
        <a:srgbClr val="8B5D3D"/>
      </a:accent5>
      <a:accent6>
        <a:srgbClr val="003399"/>
      </a:accent6>
      <a:hlink>
        <a:srgbClr val="67AFBD"/>
      </a:hlink>
      <a:folHlink>
        <a:srgbClr val="C2A874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1507</Words>
  <Application>Microsoft Office PowerPoint</Application>
  <PresentationFormat>On-screen Show (4:3)</PresentationFormat>
  <Paragraphs>305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Constantia</vt:lpstr>
      <vt:lpstr>Wingdings 2</vt:lpstr>
      <vt:lpstr>1_Débit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Vaping Devices</vt:lpstr>
      <vt:lpstr>E-Cigarette</vt:lpstr>
      <vt:lpstr>E-Cigarette</vt:lpstr>
      <vt:lpstr>PowerPoint Presentation</vt:lpstr>
      <vt:lpstr>PowerPoint Presentation</vt:lpstr>
      <vt:lpstr>PowerPoint Presentation</vt:lpstr>
      <vt:lpstr>PowerPoint Presentation</vt:lpstr>
      <vt:lpstr>Définition</vt:lpstr>
      <vt:lpstr>PowerPoint Presentation</vt:lpstr>
      <vt:lpstr>True or false?</vt:lpstr>
      <vt:lpstr>True or false?</vt:lpstr>
      <vt:lpstr>PowerPoint Presentation</vt:lpstr>
      <vt:lpstr>True or false?</vt:lpstr>
      <vt:lpstr>PowerPoint Presentation</vt:lpstr>
      <vt:lpstr>Multiple choice</vt:lpstr>
      <vt:lpstr>True or false?</vt:lpstr>
      <vt:lpstr>PowerPoint Presentation</vt:lpstr>
    </vt:vector>
  </TitlesOfParts>
  <Company>Province of New Brunswick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Vapotage</dc:title>
  <dc:creator>DH Citrix User</dc:creator>
  <cp:lastModifiedBy>Smith, Renée L. (DH/MS)</cp:lastModifiedBy>
  <cp:revision>1255</cp:revision>
  <cp:lastPrinted>2019-08-06T13:54:38Z</cp:lastPrinted>
  <dcterms:created xsi:type="dcterms:W3CDTF">2019-04-11T13:17:31Z</dcterms:created>
  <dcterms:modified xsi:type="dcterms:W3CDTF">2020-02-06T19:33:56Z</dcterms:modified>
</cp:coreProperties>
</file>