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9.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37.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26.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45.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27.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4"/>
  </p:notesMasterIdLst>
  <p:handoutMasterIdLst>
    <p:handoutMasterId r:id="rId25"/>
  </p:handoutMasterIdLst>
  <p:sldIdLst>
    <p:sldId id="291" r:id="rId2"/>
    <p:sldId id="270" r:id="rId3"/>
    <p:sldId id="292" r:id="rId4"/>
    <p:sldId id="293" r:id="rId5"/>
    <p:sldId id="272" r:id="rId6"/>
    <p:sldId id="273" r:id="rId7"/>
    <p:sldId id="274" r:id="rId8"/>
    <p:sldId id="294" r:id="rId9"/>
    <p:sldId id="353" r:id="rId10"/>
    <p:sldId id="386" r:id="rId11"/>
    <p:sldId id="355" r:id="rId12"/>
    <p:sldId id="339" r:id="rId13"/>
    <p:sldId id="348" r:id="rId14"/>
    <p:sldId id="380" r:id="rId15"/>
    <p:sldId id="331" r:id="rId16"/>
    <p:sldId id="375" r:id="rId17"/>
    <p:sldId id="376" r:id="rId18"/>
    <p:sldId id="377" r:id="rId19"/>
    <p:sldId id="379" r:id="rId20"/>
    <p:sldId id="378" r:id="rId21"/>
    <p:sldId id="302" r:id="rId22"/>
    <p:sldId id="315" r:id="rId23"/>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8788"/>
    <a:srgbClr val="FF6600"/>
    <a:srgbClr val="9AD000"/>
    <a:srgbClr val="073E87"/>
    <a:srgbClr val="49393A"/>
    <a:srgbClr val="70405A"/>
    <a:srgbClr val="FF2929"/>
    <a:srgbClr val="000000"/>
    <a:srgbClr val="FF1111"/>
    <a:srgbClr val="FF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92996" autoAdjust="0"/>
  </p:normalViewPr>
  <p:slideViewPr>
    <p:cSldViewPr>
      <p:cViewPr varScale="1">
        <p:scale>
          <a:sx n="80" d="100"/>
          <a:sy n="80" d="100"/>
        </p:scale>
        <p:origin x="1434" y="84"/>
      </p:cViewPr>
      <p:guideLst>
        <p:guide orient="horz" pos="2160"/>
        <p:guide pos="2880"/>
      </p:guideLst>
    </p:cSldViewPr>
  </p:slideViewPr>
  <p:outlineViewPr>
    <p:cViewPr>
      <p:scale>
        <a:sx n="33" d="100"/>
        <a:sy n="33" d="100"/>
      </p:scale>
      <p:origin x="0" y="-8844"/>
    </p:cViewPr>
  </p:outlineViewPr>
  <p:notesTextViewPr>
    <p:cViewPr>
      <p:scale>
        <a:sx n="3" d="2"/>
        <a:sy n="3" d="2"/>
      </p:scale>
      <p:origin x="0" y="0"/>
    </p:cViewPr>
  </p:notesTextViewPr>
  <p:notesViewPr>
    <p:cSldViewPr>
      <p:cViewPr varScale="1">
        <p:scale>
          <a:sx n="65" d="100"/>
          <a:sy n="65" d="100"/>
        </p:scale>
        <p:origin x="2766" y="4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EA434-D4E2-4040-9C54-1A6FBC790C4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dirty="0"/>
          </a:p>
        </p:txBody>
      </p:sp>
      <p:sp>
        <p:nvSpPr>
          <p:cNvPr id="3" name="Date Placeholder 2">
            <a:extLst>
              <a:ext uri="{FF2B5EF4-FFF2-40B4-BE49-F238E27FC236}">
                <a16:creationId xmlns:a16="http://schemas.microsoft.com/office/drawing/2014/main" id="{B499F05A-A37E-4F88-90E7-5DDA750704D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E6B9752-F9FF-4FB6-8D3D-98E33FC952B0}" type="datetimeFigureOut">
              <a:rPr lang="fr-CA" smtClean="0"/>
              <a:t>2023-11-09</a:t>
            </a:fld>
            <a:endParaRPr lang="fr-CA" dirty="0"/>
          </a:p>
        </p:txBody>
      </p:sp>
      <p:sp>
        <p:nvSpPr>
          <p:cNvPr id="4" name="Footer Placeholder 3">
            <a:extLst>
              <a:ext uri="{FF2B5EF4-FFF2-40B4-BE49-F238E27FC236}">
                <a16:creationId xmlns:a16="http://schemas.microsoft.com/office/drawing/2014/main" id="{71594C1D-BB4C-437D-8318-4C2C1EF639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a:extLst>
              <a:ext uri="{FF2B5EF4-FFF2-40B4-BE49-F238E27FC236}">
                <a16:creationId xmlns:a16="http://schemas.microsoft.com/office/drawing/2014/main" id="{936AD4E6-5D6A-4B13-A701-C0060FFCB7C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2EFB17-E4F0-4B1B-905C-A02E3E5103B7}" type="slidenum">
              <a:rPr lang="fr-CA" smtClean="0"/>
              <a:t>‹N°›</a:t>
            </a:fld>
            <a:endParaRPr lang="fr-CA" dirty="0"/>
          </a:p>
        </p:txBody>
      </p:sp>
    </p:spTree>
    <p:extLst>
      <p:ext uri="{BB962C8B-B14F-4D97-AF65-F5344CB8AC3E}">
        <p14:creationId xmlns:p14="http://schemas.microsoft.com/office/powerpoint/2010/main" val="2511530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dirty="0"/>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44CC275-B443-4A7A-96C9-A83171893F53}" type="datetimeFigureOut">
              <a:rPr lang="fr-CA" smtClean="0"/>
              <a:t>2023-11-09</a:t>
            </a:fld>
            <a:endParaRPr lang="fr-CA" dirty="0"/>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fr-CA" dirty="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D60F84-45FF-4226-AA73-AB9D19F22FA2}" type="slidenum">
              <a:rPr lang="fr-CA" smtClean="0"/>
              <a:t>‹N°›</a:t>
            </a:fld>
            <a:endParaRPr lang="fr-CA" dirty="0"/>
          </a:p>
        </p:txBody>
      </p:sp>
    </p:spTree>
    <p:extLst>
      <p:ext uri="{BB962C8B-B14F-4D97-AF65-F5344CB8AC3E}">
        <p14:creationId xmlns:p14="http://schemas.microsoft.com/office/powerpoint/2010/main" val="10170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gnb.ca/content/gnb/fr/ministeres/bmhc/gens_en_sante/content/reduction_tabagism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2.gnb.ca/content/gnb/fr/ministeres/bmhc/gens_en_sante/content/reduction_tabagism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2.gnb.ca/content/gnb/fr/ministeres/bmhc/gens_en_sante/content/reduction_tabagisme.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encepasafumer.ca/f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gov.mb.ca/health/tobacco/bot.fr.html" TargetMode="External"/><Relationship Id="rId5" Type="http://schemas.openxmlformats.org/officeDocument/2006/relationships/hyperlink" Target="https://www.gov.mb.ca/health/tobacco/docs/bot/gr6.fr.pdf" TargetMode="External"/><Relationship Id="rId4" Type="http://schemas.openxmlformats.org/officeDocument/2006/relationships/hyperlink" Target="https://commencepasafumer.ca/f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ww.gov.mb.ca/health/tobacco/docs/bot/gr6.fr.pdf" TargetMode="External"/><Relationship Id="rId4" Type="http://schemas.openxmlformats.org/officeDocument/2006/relationships/hyperlink" Target="https://commencepasafumer.ca/fr"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gov.mb.ca/health/tobacco/docs/bot/gr6.fr.pdf" TargetMode="External"/><Relationship Id="rId4" Type="http://schemas.openxmlformats.org/officeDocument/2006/relationships/hyperlink" Target="https://commencepasafumer.ca/f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gov.mb.ca/health/tobacco/docs/bot/gr6.fr.pdf" TargetMode="External"/><Relationship Id="rId4" Type="http://schemas.openxmlformats.org/officeDocument/2006/relationships/hyperlink" Target="https://commencepasafumer.ca/fr"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stanford.edu/tobaccopreventiontoolkit/E-Cig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ci.radio-canada.ca/nouvelle/1123719/sante-cigarette-electronique-juul-canada-jeun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gov.mb.ca/health/tobacco/docs/bot/gr6.fr.pdf" TargetMode="External"/><Relationship Id="rId4" Type="http://schemas.openxmlformats.org/officeDocument/2006/relationships/hyperlink" Target="https://commencepasafumer.ca/f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commencepasafumer.ca/fr" TargetMode="External"/><Relationship Id="rId3" Type="http://schemas.openxmlformats.org/officeDocument/2006/relationships/hyperlink" Target="https://www.canada.ca/fr/services/sante/campagnes/vapotage.html" TargetMode="External"/><Relationship Id="rId7" Type="http://schemas.openxmlformats.org/officeDocument/2006/relationships/hyperlink" Target="https://tombepasdanslepiege.ca/publication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poumonnb.ca/" TargetMode="External"/><Relationship Id="rId5" Type="http://schemas.openxmlformats.org/officeDocument/2006/relationships/hyperlink" Target="http://www.nbatc.ca/fr/index.php?page=e-cigs-vaping-products-flavouredtobacco" TargetMode="External"/><Relationship Id="rId10" Type="http://schemas.openxmlformats.org/officeDocument/2006/relationships/hyperlink" Target="https://www.fumercestdegueu.ca/fr" TargetMode="External"/><Relationship Id="rId4" Type="http://schemas.openxmlformats.org/officeDocument/2006/relationships/hyperlink" Target="https://www.canada.ca/fr/sante-canada/services/tabagisme-et-tabac/vapotage.html?utm_source=google&amp;utm_medium=cpc_fr&amp;utm_content=generic_1&amp;utm_campaign=vapingprevention2019&amp;utm_term=%2Bvapoter" TargetMode="External"/><Relationship Id="rId9" Type="http://schemas.openxmlformats.org/officeDocument/2006/relationships/hyperlink" Target="https://www.gov.mb.ca/health/tobacco/bot.fr.html"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batc.ca/wp-content/uploads/2019/09/Influence-des-films-sur-la-consommation-de-tabac-chez-les-adolescents.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aws-lois.justice.gc.ca/fra/lois/t-11.5/TexteComplet.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anada.ca/fr/sante-canada/services/tabagisme-et-tabac/vapotage.html" TargetMode="External"/><Relationship Id="rId4" Type="http://schemas.openxmlformats.org/officeDocument/2006/relationships/hyperlink" Target="https://canadagazette.gc.ca/rp-pr/p2/2021/2021-06-23/html/sor-dors123-fra.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2.gnb.ca/content/gnb/fr/ministeres/bmhc/gens_en_sante/content/reduction_tabagisme/legislation.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2.gnb.ca/content/gnb/fr/ministeres/bmhc/gens_en_sante/content/reduction_tabagisme/legislation.html#:~:text=D%C3%A8s%20le%201er%20septembre%2C%202021,aromatis%C3%A9s%20au%20tabac%2C%20est%20interdite" TargetMode="External"/><Relationship Id="rId4" Type="http://schemas.openxmlformats.org/officeDocument/2006/relationships/hyperlink" Target="http://laws.gnb.ca/en/ShowPdf/cs/T-6.1.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2.gnb.ca/content/dam/gnb/Departments/ed/pdf/K12/policies-politiques/f/702F.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880482"/>
          </a:xfrm>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a:t>
            </a:fld>
            <a:endParaRPr lang="fr-CA" dirty="0"/>
          </a:p>
        </p:txBody>
      </p:sp>
    </p:spTree>
    <p:extLst>
      <p:ext uri="{BB962C8B-B14F-4D97-AF65-F5344CB8AC3E}">
        <p14:creationId xmlns:p14="http://schemas.microsoft.com/office/powerpoint/2010/main" val="20273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756488" cy="2104618"/>
          </a:xfrm>
        </p:spPr>
        <p:txBody>
          <a:bodyPr/>
          <a:lstStyle/>
          <a:p>
            <a:r>
              <a:rPr lang="fr-CA" sz="1200" b="1" u="none" dirty="0"/>
              <a:t>Réponse :</a:t>
            </a:r>
            <a:r>
              <a:rPr lang="fr-CA" sz="1200" dirty="0"/>
              <a:t> </a:t>
            </a:r>
          </a:p>
          <a:p>
            <a:r>
              <a:rPr lang="fr-CA" sz="1200" b="1" dirty="0"/>
              <a:t>Faux</a:t>
            </a:r>
          </a:p>
          <a:p>
            <a:pPr marL="0" marR="0" lvl="0" indent="0" defTabSz="914400" rtl="0" eaLnBrk="1" fontAlgn="auto" latinLnBrk="0" hangingPunct="1">
              <a:lnSpc>
                <a:spcPct val="100000"/>
              </a:lnSpc>
              <a:spcBef>
                <a:spcPts val="0"/>
              </a:spcBef>
              <a:spcAft>
                <a:spcPts val="0"/>
              </a:spcAft>
              <a:buClrTx/>
              <a:buSzTx/>
              <a:buFontTx/>
              <a:buNone/>
              <a:tabLst/>
              <a:defRPr/>
            </a:pPr>
            <a:r>
              <a:rPr lang="fr-CA" dirty="0"/>
              <a:t>Il est interdit aux propriétaires de boutiques de vapotage d'afficher de la publicité à l'extérieur, et le matériel promotionnel affiché dans ces magasins ne doit pas être visible de l'extérieur.</a:t>
            </a:r>
            <a:endParaRPr lang="fr-CA" dirty="0">
              <a:effectLst/>
            </a:endParaRPr>
          </a:p>
          <a:p>
            <a:r>
              <a:rPr lang="fr-CA" sz="1000" b="0" u="sng" dirty="0">
                <a:hlinkClick r:id="rId3"/>
              </a:rPr>
              <a:t>https://www2.gnb.ca/content/gnb/fr/ministeres/bmhc/gens_en_sante/content/reduction_tabagisme.html</a:t>
            </a:r>
            <a:endParaRPr lang="fr-CA" sz="1000" b="0" u="sng" dirty="0"/>
          </a:p>
          <a:p>
            <a:endParaRPr lang="fr-CA" b="0" u="sng"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11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756488" cy="2320642"/>
          </a:xfrm>
        </p:spPr>
        <p:txBody>
          <a:bodyPr/>
          <a:lstStyle/>
          <a:p>
            <a:r>
              <a:rPr lang="fr-CA" sz="1200" b="1" u="none" dirty="0"/>
              <a:t>Réponse :</a:t>
            </a:r>
            <a:endParaRPr lang="fr-CA" sz="1200" dirty="0"/>
          </a:p>
          <a:p>
            <a:r>
              <a:rPr lang="fr-CA" sz="1200" b="1" dirty="0"/>
              <a:t>Vrai</a:t>
            </a:r>
          </a:p>
          <a:p>
            <a:r>
              <a:rPr lang="fr-CA" sz="1200" b="0" dirty="0"/>
              <a:t>Au Nouveau-Brunswick, i</a:t>
            </a:r>
            <a:r>
              <a:rPr lang="fr-CA" sz="1200" b="0" i="0" u="none" strike="noStrike" kern="1200" baseline="0" dirty="0">
                <a:solidFill>
                  <a:schemeClr val="tx1"/>
                </a:solidFill>
                <a:latin typeface="+mn-lt"/>
                <a:ea typeface="+mn-ea"/>
                <a:cs typeface="+mn-cs"/>
              </a:rPr>
              <a:t>l est interdit à quiconque d’acheter ou de tenter d’acheter du tabac, des articles pour fumer ou des cigarettes électroniques pour une personne âgée de moins de 19 ans.</a:t>
            </a:r>
          </a:p>
          <a:p>
            <a:pPr marL="0" marR="0" lvl="0" indent="0" defTabSz="914400" rtl="0" eaLnBrk="1" fontAlgn="auto" latinLnBrk="0" hangingPunct="1">
              <a:lnSpc>
                <a:spcPct val="100000"/>
              </a:lnSpc>
              <a:spcBef>
                <a:spcPts val="0"/>
              </a:spcBef>
              <a:spcAft>
                <a:spcPts val="0"/>
              </a:spcAft>
              <a:buClrTx/>
              <a:buSzTx/>
              <a:buFontTx/>
              <a:buNone/>
              <a:tabLst/>
              <a:defRPr/>
            </a:pPr>
            <a:r>
              <a:rPr lang="fr-CA" sz="1000" b="0" dirty="0">
                <a:hlinkClick r:id="rId3"/>
              </a:rPr>
              <a:t>https://www2.gnb.ca/content/gnb/fr/ministeres/bmhc/gens_en_sante/content/reduction_tabagisme.html</a:t>
            </a:r>
            <a:endParaRPr lang="fr-CA" sz="1000" b="0" dirty="0"/>
          </a:p>
          <a:p>
            <a:endParaRPr lang="en-CA"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53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840904" y="4360168"/>
            <a:ext cx="5828496" cy="1888594"/>
          </a:xfrm>
        </p:spPr>
        <p:txBody>
          <a:bodyPr/>
          <a:lstStyle/>
          <a:p>
            <a:r>
              <a:rPr lang="fr-CA" sz="1200" b="1" u="none" dirty="0"/>
              <a:t>Réponse :</a:t>
            </a:r>
            <a:r>
              <a:rPr lang="fr-CA"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b.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t>L’utilisation de cigarettes électroniques est interdite là où l’usage du tabac n’est pas autorisé.</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dirty="0">
                <a:cs typeface="Arial" panose="020B0604020202020204" pitchFamily="34" charset="0"/>
                <a:hlinkClick r:id="rId3"/>
              </a:rPr>
              <a:t>https://www2.gnb.ca/content/gnb/fr/ministeres/bmhc/gens_en_sante/content/reduction_tabagisme.html</a:t>
            </a:r>
            <a:endParaRPr lang="fr-CA" sz="10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solidFill>
                  <a:prstClr val="black"/>
                </a:solidFill>
              </a:rPr>
              <a:pPr/>
              <a:t>12</a:t>
            </a:fld>
            <a:endParaRPr lang="fr-CA" dirty="0">
              <a:solidFill>
                <a:prstClr val="black"/>
              </a:solidFill>
            </a:endParaRPr>
          </a:p>
        </p:txBody>
      </p:sp>
    </p:spTree>
    <p:extLst>
      <p:ext uri="{BB962C8B-B14F-4D97-AF65-F5344CB8AC3E}">
        <p14:creationId xmlns:p14="http://schemas.microsoft.com/office/powerpoint/2010/main" val="409920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11685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On vous propose </a:t>
            </a:r>
            <a:r>
              <a:rPr lang="fr-CA" dirty="0"/>
              <a:t>d'engager un dialogue </a:t>
            </a:r>
            <a:r>
              <a:rPr lang="fr-CA" b="0" dirty="0"/>
              <a:t>sur les thèmes abordés dans ce module </a:t>
            </a:r>
            <a:r>
              <a:rPr lang="fr-CA" dirty="0"/>
              <a:t>et d’encourager les élèves à participer activement à des discussions de groupe</a:t>
            </a:r>
            <a:r>
              <a:rPr lang="fr-CA" b="0" dirty="0"/>
              <a:t>. </a:t>
            </a:r>
          </a:p>
          <a:p>
            <a:endParaRPr lang="fr-CA" b="1" dirty="0"/>
          </a:p>
          <a:p>
            <a:r>
              <a:rPr lang="fr-CA" b="1" dirty="0"/>
              <a:t>Source de l’image : </a:t>
            </a:r>
            <a:r>
              <a:rPr lang="fr-CA" dirty="0"/>
              <a:t>Pixabay</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022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1600562"/>
          </a:xfrm>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14</a:t>
            </a:fld>
            <a:endParaRPr lang="fr-CA" dirty="0"/>
          </a:p>
        </p:txBody>
      </p:sp>
    </p:spTree>
    <p:extLst>
      <p:ext uri="{BB962C8B-B14F-4D97-AF65-F5344CB8AC3E}">
        <p14:creationId xmlns:p14="http://schemas.microsoft.com/office/powerpoint/2010/main" val="197027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1960602"/>
          </a:xfrm>
        </p:spPr>
        <p:txBody>
          <a:bodyPr/>
          <a:lstStyle/>
          <a:p>
            <a:r>
              <a:rPr lang="fr-CA" b="0" dirty="0"/>
              <a:t>Il est difficile de dire non et d’exprimer son opinion surtout lorsqu’elle diffère de celle des autres. On hésite entre le désir de respecter ses opinions et la peur du rejet. La pression peut devenir vraiment forte. </a:t>
            </a:r>
          </a:p>
          <a:p>
            <a:endParaRPr lang="fr-CA" b="0" dirty="0"/>
          </a:p>
          <a:p>
            <a:r>
              <a:rPr lang="fr-CA" b="0" dirty="0"/>
              <a:t>Voici donc quelques techniques de refus :</a:t>
            </a:r>
          </a:p>
          <a:p>
            <a:r>
              <a:rPr lang="fr-CA" sz="1000" b="0" dirty="0">
                <a:hlinkClick r:id="rId3"/>
              </a:rPr>
              <a:t>https://commencepasafumer.ca/fr</a:t>
            </a:r>
            <a:endParaRPr lang="fr-CA" sz="1000" b="0" dirty="0"/>
          </a:p>
          <a:p>
            <a:endParaRPr lang="fr-CA" b="0" dirty="0"/>
          </a:p>
          <a:p>
            <a:r>
              <a:rPr lang="fr-CA" b="1" noProof="0" dirty="0"/>
              <a:t>Source de l'image : </a:t>
            </a:r>
            <a:r>
              <a:rPr lang="fr-CA" noProof="0" dirty="0"/>
              <a:t>Adobe Stock (achat)</a:t>
            </a:r>
          </a:p>
          <a:p>
            <a:r>
              <a:rPr lang="fr-CA" sz="1200" kern="1200" noProof="0" dirty="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15</a:t>
            </a:fld>
            <a:endParaRPr lang="fr-CA" dirty="0"/>
          </a:p>
        </p:txBody>
      </p:sp>
    </p:spTree>
    <p:extLst>
      <p:ext uri="{BB962C8B-B14F-4D97-AF65-F5344CB8AC3E}">
        <p14:creationId xmlns:p14="http://schemas.microsoft.com/office/powerpoint/2010/main" val="411098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01040" y="4415790"/>
            <a:ext cx="5608320" cy="2392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Refuser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 Non merci, je ne vapote 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Utiliser l’humour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 Ne pas vapoter me fait économiser!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Partager ses connaissances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 Si tu vapotes, tu as trois fois plus de risques d’essayer la cigarette.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4"/>
              </a:rPr>
              <a:t>https://commencepasafumer.ca/fr</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https://www.gov.mb.ca/health/tobacco/docs/bot/gr6.fr.pdf</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Source des images : </a:t>
            </a:r>
            <a:r>
              <a:rPr lang="fr-CA" b="0" dirty="0"/>
              <a:t>Pixabay</a:t>
            </a:r>
            <a:endParaRPr lang="fr-CA" sz="1200" b="0" u="sng" kern="1200" dirty="0">
              <a:solidFill>
                <a:schemeClr val="tx1"/>
              </a:solidFill>
              <a:effectLst/>
              <a:latin typeface="+mn-lt"/>
              <a:ea typeface="+mn-ea"/>
              <a:cs typeface="+mn-cs"/>
            </a:endParaRPr>
          </a:p>
          <a:p>
            <a:pPr rtl="0"/>
            <a:endParaRPr lang="fr-CA" sz="1200" b="0" i="0" u="none" strike="noStrike" kern="1200" baseline="0" dirty="0">
              <a:solidFill>
                <a:schemeClr val="tx1"/>
              </a:solidFill>
              <a:latin typeface="+mn-lt"/>
              <a:ea typeface="+mn-ea"/>
              <a:cs typeface="+mn-cs"/>
              <a:hlinkClick r:id="rId6"/>
            </a:endParaRPr>
          </a:p>
          <a:p>
            <a:endParaRPr lang="fr-CA" sz="1200" b="0" i="0" u="none"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u="sng"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8D60F84-45FF-4226-AA73-AB9D19F22FA2}" type="slidenum">
              <a:rPr lang="fr-CA" smtClean="0"/>
              <a:t>16</a:t>
            </a:fld>
            <a:endParaRPr lang="fr-CA" dirty="0"/>
          </a:p>
        </p:txBody>
      </p:sp>
    </p:spTree>
    <p:extLst>
      <p:ext uri="{BB962C8B-B14F-4D97-AF65-F5344CB8AC3E}">
        <p14:creationId xmlns:p14="http://schemas.microsoft.com/office/powerpoint/2010/main" val="108657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01040" y="4415790"/>
            <a:ext cx="5608320" cy="325674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u="none" kern="1200" noProof="0" dirty="0">
                <a:solidFill>
                  <a:schemeClr val="tx1"/>
                </a:solidFill>
                <a:effectLst/>
                <a:latin typeface="+mn-lt"/>
                <a:ea typeface="+mn-ea"/>
                <a:cs typeface="+mn-cs"/>
              </a:rPr>
              <a:t>Répondre par une question :</a:t>
            </a:r>
          </a:p>
          <a:p>
            <a:pPr algn="l"/>
            <a:r>
              <a:rPr lang="fr-CA" b="0" noProof="0" dirty="0">
                <a:solidFill>
                  <a:schemeClr val="tx1"/>
                </a:solidFill>
              </a:rPr>
              <a:t>Si une personne t’offre de vapoter, demande-lui : « Pourquoi vapotes–tu? » Ça l’oblige à justifier son action et peut l’inciter à la réflexion.</a:t>
            </a:r>
          </a:p>
          <a:p>
            <a:pPr algn="l"/>
            <a:endParaRPr lang="fr-CA" b="0" noProof="0" dirty="0">
              <a:solidFill>
                <a:schemeClr val="tx1"/>
              </a:solidFill>
              <a:latin typeface="Arial Black" panose="020B0A04020102020204" pitchFamily="34" charset="0"/>
            </a:endParaRPr>
          </a:p>
          <a:p>
            <a:pPr algn="l"/>
            <a:r>
              <a:rPr lang="fr-CA" b="1" noProof="0" dirty="0">
                <a:solidFill>
                  <a:schemeClr val="tx1"/>
                </a:solidFill>
              </a:rPr>
              <a:t>Trouver une excuse ou s’éloigner :</a:t>
            </a:r>
          </a:p>
          <a:p>
            <a:pPr algn="l"/>
            <a:r>
              <a:rPr lang="fr-CA" b="0" noProof="0" dirty="0">
                <a:solidFill>
                  <a:schemeClr val="tx1"/>
                </a:solidFill>
              </a:rPr>
              <a:t>Trouve une excuse temporaire sans afficher clairement ton désaccord. </a:t>
            </a:r>
          </a:p>
          <a:p>
            <a:pPr algn="l"/>
            <a:r>
              <a:rPr lang="fr-CA" b="0" noProof="0" dirty="0">
                <a:solidFill>
                  <a:schemeClr val="tx1"/>
                </a:solidFill>
              </a:rPr>
              <a:t>Éloigne-toi en répondant : « Non merci! Je dois m’en aller. » </a:t>
            </a:r>
          </a:p>
          <a:p>
            <a:pPr algn="l"/>
            <a:endParaRPr lang="fr-CA" b="0" noProof="0" dirty="0">
              <a:solidFill>
                <a:schemeClr val="tx1"/>
              </a:solidFill>
            </a:endParaRPr>
          </a:p>
          <a:p>
            <a:pPr algn="l"/>
            <a:r>
              <a:rPr lang="fr-CA" b="1" noProof="0" dirty="0">
                <a:solidFill>
                  <a:schemeClr val="tx1"/>
                </a:solidFill>
              </a:rPr>
              <a:t>Retarder la décision :</a:t>
            </a:r>
          </a:p>
          <a:p>
            <a:pPr algn="l"/>
            <a:r>
              <a:rPr lang="fr-CA" b="0" noProof="0" dirty="0">
                <a:solidFill>
                  <a:schemeClr val="tx1"/>
                </a:solidFill>
              </a:rPr>
              <a:t>« Pas maintenant. » </a:t>
            </a:r>
          </a:p>
          <a:p>
            <a:pPr algn="l"/>
            <a:r>
              <a:rPr lang="fr-CA" b="0" noProof="0" dirty="0">
                <a:solidFill>
                  <a:schemeClr val="tx1"/>
                </a:solidFill>
              </a:rPr>
              <a:t>« On en reparlera plus tard.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4"/>
              </a:rPr>
              <a:t>https://commencepasafumer.ca/fr</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https://www.gov.mb.ca/health/tobacco/docs/bot/gr6.fr.pdf</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noProof="0" dirty="0"/>
              <a:t>Source des images : </a:t>
            </a:r>
            <a:r>
              <a:rPr lang="fr-CA" b="0" noProof="0" dirty="0"/>
              <a:t>Pixabay</a:t>
            </a:r>
            <a:endParaRPr lang="fr-CA" sz="1200" b="0" u="sng"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u="sng"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8D60F84-45FF-4226-AA73-AB9D19F22FA2}" type="slidenum">
              <a:rPr lang="fr-CA" smtClean="0"/>
              <a:t>17</a:t>
            </a:fld>
            <a:endParaRPr lang="fr-CA" dirty="0"/>
          </a:p>
        </p:txBody>
      </p:sp>
    </p:spTree>
    <p:extLst>
      <p:ext uri="{BB962C8B-B14F-4D97-AF65-F5344CB8AC3E}">
        <p14:creationId xmlns:p14="http://schemas.microsoft.com/office/powerpoint/2010/main" val="70292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u="none" kern="1200" dirty="0">
                <a:solidFill>
                  <a:schemeClr val="tx1"/>
                </a:solidFill>
                <a:effectLst/>
                <a:ea typeface="+mn-ea"/>
                <a:cs typeface="+mn-cs"/>
              </a:rPr>
              <a:t>Changer de sujet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Ton ami te propose d’essayer sa nouvelle cigarette électronique.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Non! Viens, on va aller jouer au hockey.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chemeClr val="tx1"/>
                </a:solidFill>
              </a:rPr>
              <a:t>Utiliser la technique de l’écho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À chaque question, réponds la même chose.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Tu veux une cigarette électronique?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Non merci.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Allez!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Non merci.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Tu as peur, c’est ça?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Non merci.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Si la personne ne comprend pas, éloigne-toi.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4"/>
              </a:rPr>
              <a:t>https://commencepasafumer.ca/fr</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https://www.gov.mb.ca/health/tobacco/docs/bot/gr6.fr.pdf</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Source des images : </a:t>
            </a:r>
            <a:r>
              <a:rPr lang="fr-CA" b="0" dirty="0"/>
              <a:t>Pixabay</a:t>
            </a:r>
            <a:endParaRPr lang="fr-CA" sz="12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none"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none"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8D60F84-45FF-4226-AA73-AB9D19F22FA2}" type="slidenum">
              <a:rPr lang="fr-CA" smtClean="0"/>
              <a:t>18</a:t>
            </a:fld>
            <a:endParaRPr lang="fr-CA" dirty="0"/>
          </a:p>
        </p:txBody>
      </p:sp>
    </p:spTree>
    <p:extLst>
      <p:ext uri="{BB962C8B-B14F-4D97-AF65-F5344CB8AC3E}">
        <p14:creationId xmlns:p14="http://schemas.microsoft.com/office/powerpoint/2010/main" val="239245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01040" y="4415790"/>
            <a:ext cx="5608320" cy="304072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u="none" kern="1200" dirty="0">
                <a:solidFill>
                  <a:schemeClr val="tx1"/>
                </a:solidFill>
                <a:effectLst/>
                <a:ea typeface="+mn-ea"/>
                <a:cs typeface="+mn-cs"/>
              </a:rPr>
              <a:t>Renverser la 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 Non merci! Est-ce que ça veut dire que je dois vapoter pour être ton ami?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chemeClr val="tx1"/>
                </a:solidFill>
              </a:rPr>
              <a:t>Ignorer l’autre :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Ignore tout simplement l’autre personne. Continue de faire ce que tu faisais ou éloigne-toi sans dire un mot.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solidFill>
                  <a:schemeClr val="tx1"/>
                </a:solidFill>
              </a:rPr>
              <a:t>Éviter la situation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Un ami qui vapote t’invite à aller chez lui.</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solidFill>
                  <a:schemeClr val="tx1"/>
                </a:solidFill>
              </a:rPr>
              <a:t>Il n’y aura que vous deux. Si tu n’es pas à l’aise, refuse l’invitation. </a:t>
            </a:r>
            <a:endParaRPr lang="fr-CA" b="0" dirty="0">
              <a:solidFill>
                <a:schemeClr val="tx1"/>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4"/>
              </a:rPr>
              <a:t>https://commencepasafumer.ca/fr</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https://www.gov.mb.ca/health/tobacco/docs/bot/gr6.fr.pdf</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Source des images : </a:t>
            </a:r>
            <a:r>
              <a:rPr lang="fr-CA" b="0" dirty="0"/>
              <a:t>Pixabay</a:t>
            </a:r>
            <a:endParaRPr lang="fr-CA" sz="12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solidFill>
                <a:schemeClr val="tx1"/>
              </a:solidFill>
              <a:highlight>
                <a:srgbClr val="FFFF00"/>
              </a:highlight>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none"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8D60F84-45FF-4226-AA73-AB9D19F22FA2}" type="slidenum">
              <a:rPr lang="fr-CA" smtClean="0"/>
              <a:t>19</a:t>
            </a:fld>
            <a:endParaRPr lang="fr-CA" dirty="0"/>
          </a:p>
        </p:txBody>
      </p:sp>
    </p:spTree>
    <p:extLst>
      <p:ext uri="{BB962C8B-B14F-4D97-AF65-F5344CB8AC3E}">
        <p14:creationId xmlns:p14="http://schemas.microsoft.com/office/powerpoint/2010/main" val="32178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552872" y="4415789"/>
            <a:ext cx="5904656" cy="4183698"/>
          </a:xfrm>
        </p:spPr>
        <p:txBody>
          <a:bodyPr/>
          <a:lstStyle/>
          <a:p>
            <a:pPr lvl="0"/>
            <a:r>
              <a:rPr lang="fr-CA" dirty="0"/>
              <a:t>L'industrie du tabac a toujours utilisé plusieurs stratégies de marketing pour cacher les risques liés à l'utilisation de la cigarette.</a:t>
            </a:r>
          </a:p>
          <a:p>
            <a:pPr lvl="0"/>
            <a:r>
              <a:rPr lang="fr-CA" baseline="0" dirty="0"/>
              <a:t> </a:t>
            </a:r>
            <a:endParaRPr lang="fr-CA" dirty="0"/>
          </a:p>
          <a:p>
            <a:pPr lvl="0"/>
            <a:r>
              <a:rPr lang="fr-CA" dirty="0"/>
              <a:t>En faisant la promotion de la cigarette (faite avec des acteurs embauchés par les compagnies de tabac),</a:t>
            </a:r>
            <a:r>
              <a:rPr lang="fr-CA" baseline="0" dirty="0"/>
              <a:t> l</a:t>
            </a:r>
            <a:r>
              <a:rPr lang="fr-CA" dirty="0"/>
              <a:t>es campagnes visaient parfois les hommes en les présentant comme « </a:t>
            </a:r>
            <a:r>
              <a:rPr lang="fr-CA" b="0" dirty="0"/>
              <a:t>cools » et séduisants</a:t>
            </a:r>
            <a:r>
              <a:rPr lang="fr-CA" dirty="0"/>
              <a:t>. Par moments,</a:t>
            </a:r>
            <a:r>
              <a:rPr lang="fr-CA" baseline="0" dirty="0"/>
              <a:t> elles visaient </a:t>
            </a:r>
            <a:r>
              <a:rPr lang="fr-CA" dirty="0"/>
              <a:t>les femmes en les rendant </a:t>
            </a:r>
            <a:r>
              <a:rPr lang="fr-CA" b="0" dirty="0"/>
              <a:t>à la mode, modernes et attirantes.</a:t>
            </a:r>
            <a:r>
              <a:rPr lang="fr-CA" b="1" dirty="0"/>
              <a:t> </a:t>
            </a:r>
            <a:r>
              <a:rPr lang="fr-CA" dirty="0"/>
              <a:t>Certaines publicités ont par la suite visé indirectement les enfants et les jeunes en incluant des images de cigarettes dans les dessins animés. L'industrie visait alors les jeunes : « Le jeune d'aujourd'hui est le client régulier potentiel de demain, et la très grande majorité des fumeurs commencent à fumer dès l'adolescence. » </a:t>
            </a:r>
          </a:p>
          <a:p>
            <a:pPr marL="0" marR="0" lvl="0" indent="0" defTabSz="914400" rtl="0" eaLnBrk="1" fontAlgn="auto" latinLnBrk="0" hangingPunct="1">
              <a:lnSpc>
                <a:spcPct val="100000"/>
              </a:lnSpc>
              <a:spcBef>
                <a:spcPts val="0"/>
              </a:spcBef>
              <a:spcAft>
                <a:spcPts val="0"/>
              </a:spcAft>
              <a:buClrTx/>
              <a:buSzTx/>
              <a:buFontTx/>
              <a:buNone/>
              <a:tabLst/>
              <a:defRPr/>
            </a:pPr>
            <a:r>
              <a:rPr lang="fr-CA" sz="1000" kern="1200" dirty="0">
                <a:solidFill>
                  <a:schemeClr val="tx1"/>
                </a:solidFill>
                <a:effectLst/>
                <a:latin typeface="+mn-lt"/>
                <a:ea typeface="+mn-ea"/>
                <a:cs typeface="+mn-cs"/>
                <a:hlinkClick r:id="rId3"/>
              </a:rPr>
              <a:t>https://med.stanford.edu/tobaccopreventiontoolkit/E-Cigs.html</a:t>
            </a:r>
            <a:endParaRPr lang="fr-CA" sz="1000" kern="12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dirty="0"/>
              <a:t>Arrivée de la JUUL au Canada à l'automne 2018</a:t>
            </a:r>
            <a:r>
              <a:rPr lang="fr-CA" dirty="0">
                <a:effectLst/>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fr-CA" dirty="0">
              <a:effectLst/>
            </a:endParaRPr>
          </a:p>
          <a:p>
            <a:pPr marL="0" marR="0" lvl="0" indent="0" defTabSz="914400" rtl="0" eaLnBrk="1" fontAlgn="auto" latinLnBrk="0" hangingPunct="1">
              <a:lnSpc>
                <a:spcPct val="100000"/>
              </a:lnSpc>
              <a:spcBef>
                <a:spcPts val="0"/>
              </a:spcBef>
              <a:spcAft>
                <a:spcPts val="0"/>
              </a:spcAft>
              <a:buClrTx/>
              <a:buSzTx/>
              <a:buFontTx/>
              <a:buNone/>
              <a:tabLst/>
              <a:defRPr/>
            </a:pPr>
            <a:r>
              <a:rPr lang="fr-CA" dirty="0"/>
              <a:t>À l'image des publicités de tabac par le passé, les campagnes de marketing de la JUUL la présentent comme un produit branché, qui aide à la détente. Santé Canada s'inquiète de l'attrait que peuvent avoir les produits de vapotage, comme la JUUL, chez les jeunes.</a:t>
            </a:r>
          </a:p>
          <a:p>
            <a:pPr lvl="0"/>
            <a:r>
              <a:rPr lang="fr-CA" sz="1000" kern="1200" dirty="0">
                <a:solidFill>
                  <a:schemeClr val="tx1"/>
                </a:solidFill>
                <a:effectLst/>
                <a:latin typeface="+mn-lt"/>
                <a:ea typeface="+mn-ea"/>
                <a:cs typeface="+mn-cs"/>
                <a:hlinkClick r:id="rId4"/>
              </a:rPr>
              <a:t>https://ici.radio-canada.ca/nouvelle/1123719/sante-cigarette-electronique-juul-canada-jeunes</a:t>
            </a:r>
            <a:endParaRPr lang="fr-CA" sz="1000" kern="1200" dirty="0">
              <a:solidFill>
                <a:schemeClr val="tx1"/>
              </a:solidFill>
              <a:effectLst/>
              <a:latin typeface="+mn-lt"/>
              <a:ea typeface="+mn-ea"/>
              <a:cs typeface="+mn-cs"/>
            </a:endParaRPr>
          </a:p>
          <a:p>
            <a:pPr lvl="0"/>
            <a:endParaRPr lang="fr-CA"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Sources des images :</a:t>
            </a:r>
            <a:r>
              <a:rPr lang="fr-CA" dirty="0"/>
              <a:t> Pixabay et Clipart PowerPoint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a:t>
            </a:fld>
            <a:endParaRPr lang="fr-CA" dirty="0"/>
          </a:p>
        </p:txBody>
      </p:sp>
    </p:spTree>
    <p:extLst>
      <p:ext uri="{BB962C8B-B14F-4D97-AF65-F5344CB8AC3E}">
        <p14:creationId xmlns:p14="http://schemas.microsoft.com/office/powerpoint/2010/main" val="25120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701040" y="4415790"/>
            <a:ext cx="5608320" cy="2680682"/>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CA" sz="1200" b="1" u="none" kern="1200" dirty="0">
                <a:solidFill>
                  <a:schemeClr val="tx1"/>
                </a:solidFill>
                <a:effectLst/>
                <a:latin typeface="+mn-lt"/>
                <a:ea typeface="+mn-ea"/>
                <a:cs typeface="+mn-cs"/>
              </a:rPr>
              <a:t>L’union fait la force :</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b="0" u="none" kern="1200" dirty="0">
                <a:solidFill>
                  <a:schemeClr val="tx1"/>
                </a:solidFill>
                <a:effectLst/>
                <a:latin typeface="+mn-lt"/>
                <a:ea typeface="+mn-ea"/>
                <a:cs typeface="+mn-cs"/>
              </a:rPr>
              <a:t>Dans un groupe, le fait d’être plusieurs à ne pas vapoter augmente la capacité de résister à la pression des autres.</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b="0" u="none" kern="1200" dirty="0">
                <a:solidFill>
                  <a:schemeClr val="tx1"/>
                </a:solidFill>
                <a:effectLst/>
                <a:latin typeface="+mn-lt"/>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b="0" u="none" kern="1200" dirty="0">
                <a:solidFill>
                  <a:schemeClr val="tx1"/>
                </a:solidFill>
                <a:effectLst/>
                <a:latin typeface="+mn-lt"/>
                <a:ea typeface="+mn-ea"/>
                <a:cs typeface="+mn-cs"/>
              </a:rPr>
              <a:t>Parfois, la seule façon de faire respecter ses choix et ses opinions est de changer de groupe d’amis. </a:t>
            </a:r>
            <a:endParaRPr lang="fr-CA"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4"/>
              </a:rPr>
              <a:t>https://commencepasafumer.ca/fr</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u="sng" kern="1200" dirty="0">
                <a:solidFill>
                  <a:schemeClr val="tx1"/>
                </a:solidFill>
                <a:effectLst/>
                <a:latin typeface="+mn-lt"/>
                <a:ea typeface="+mn-ea"/>
                <a:cs typeface="+mn-cs"/>
                <a:hlinkClick r:id="rId5"/>
              </a:rPr>
              <a:t>https://www.gov.mb.ca/health/tobacco/docs/bot/gr6.fr.pdf</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Source des images : </a:t>
            </a:r>
            <a:r>
              <a:rPr lang="fr-CA" b="0" dirty="0"/>
              <a:t>Pixabay</a:t>
            </a:r>
            <a:endParaRPr lang="fr-CA" sz="12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u="sng" kern="1200" dirty="0">
              <a:solidFill>
                <a:schemeClr val="tx1"/>
              </a:solidFill>
              <a:effectLst/>
              <a:highlight>
                <a:srgbClr val="FFFF00"/>
              </a:highligh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F8D60F84-45FF-4226-AA73-AB9D19F22FA2}" type="slidenum">
              <a:rPr lang="fr-CA" smtClean="0"/>
              <a:t>20</a:t>
            </a:fld>
            <a:endParaRPr lang="fr-CA" dirty="0"/>
          </a:p>
        </p:txBody>
      </p:sp>
    </p:spTree>
    <p:extLst>
      <p:ext uri="{BB962C8B-B14F-4D97-AF65-F5344CB8AC3E}">
        <p14:creationId xmlns:p14="http://schemas.microsoft.com/office/powerpoint/2010/main" val="1304472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697548"/>
          </a:xfrm>
        </p:spPr>
        <p:txBody>
          <a:bodyPr/>
          <a:lstStyle/>
          <a:p>
            <a:r>
              <a:rPr lang="fr-CA" b="1" noProof="0" dirty="0"/>
              <a:t>Source de l'image : </a:t>
            </a:r>
            <a:r>
              <a:rPr lang="fr-CA" noProof="0" dirty="0"/>
              <a:t>Adobe Stock (achat)</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21</a:t>
            </a:fld>
            <a:endParaRPr lang="fr-CA" dirty="0"/>
          </a:p>
        </p:txBody>
      </p:sp>
    </p:spTree>
    <p:extLst>
      <p:ext uri="{BB962C8B-B14F-4D97-AF65-F5344CB8AC3E}">
        <p14:creationId xmlns:p14="http://schemas.microsoft.com/office/powerpoint/2010/main" val="379358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518944" y="4303214"/>
            <a:ext cx="5972512" cy="4737473"/>
          </a:xfrm>
        </p:spPr>
        <p:txBody>
          <a:bodyPr/>
          <a:lstStyle/>
          <a:p>
            <a:endParaRPr lang="fr-CA" sz="1000" noProof="0" dirty="0">
              <a:solidFill>
                <a:schemeClr val="tx1"/>
              </a:solidFill>
            </a:endParaRPr>
          </a:p>
          <a:p>
            <a:r>
              <a:rPr lang="fr-CA" b="1" u="sng" noProof="0" dirty="0">
                <a:solidFill>
                  <a:schemeClr val="tx1"/>
                </a:solidFill>
              </a:rPr>
              <a:t>Ressources</a:t>
            </a:r>
          </a:p>
          <a:p>
            <a:endParaRPr lang="fr-CA" sz="1000" b="1" noProof="0" dirty="0">
              <a:solidFill>
                <a:schemeClr val="tx1"/>
              </a:solidFill>
            </a:endParaRPr>
          </a:p>
          <a:p>
            <a:pPr>
              <a:defRPr/>
            </a:pPr>
            <a:r>
              <a:rPr lang="fr-CA" b="1" dirty="0"/>
              <a:t>Considère les conséquences du vapotage, Santé Canada</a:t>
            </a:r>
          </a:p>
          <a:p>
            <a:pPr>
              <a:defRPr/>
            </a:pPr>
            <a:r>
              <a:rPr lang="fr-CA" sz="1000" dirty="0">
                <a:hlinkClick r:id="rId3"/>
              </a:rPr>
              <a:t>https://www.canada.ca/fr/services/sante/campagnes/vapotage.html</a:t>
            </a:r>
            <a:endParaRPr lang="fr-CA"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b="1" u="none" kern="1200" noProof="0" dirty="0">
              <a:solidFill>
                <a:schemeClr val="tx1"/>
              </a:solidFill>
              <a:effectLst/>
            </a:endParaRPr>
          </a:p>
          <a:p>
            <a:pPr>
              <a:defRPr/>
            </a:pPr>
            <a:r>
              <a:rPr lang="fr-CA" b="1" dirty="0"/>
              <a:t>Santé Canada</a:t>
            </a:r>
          </a:p>
          <a:p>
            <a:pPr>
              <a:defRPr/>
            </a:pPr>
            <a:r>
              <a:rPr lang="fr-CA" sz="1000" dirty="0">
                <a:hlinkClick r:id="rId4"/>
              </a:rPr>
              <a:t>https://www.canada.ca/fr/sante-canada/services/tabagisme-et-tabac/vapotage.html?utm_source=google&amp;utm_medium=cpc_fr&amp;utm_content=generic_1&amp;utm_campaign=vapingprevention2019&amp;utm_term=%2Bvapoter</a:t>
            </a:r>
            <a:endParaRPr lang="fr-CA"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b="1" dirty="0"/>
          </a:p>
          <a:p>
            <a:pPr marL="0" marR="0" indent="0" algn="l" defTabSz="914400" rtl="0" eaLnBrk="1" fontAlgn="auto" latinLnBrk="0" hangingPunct="1">
              <a:lnSpc>
                <a:spcPct val="100000"/>
              </a:lnSpc>
              <a:spcBef>
                <a:spcPts val="0"/>
              </a:spcBef>
              <a:spcAft>
                <a:spcPts val="0"/>
              </a:spcAft>
              <a:buClrTx/>
              <a:buSzTx/>
              <a:buFontTx/>
              <a:buNone/>
              <a:tabLst/>
              <a:defRPr/>
            </a:pPr>
            <a:r>
              <a:rPr lang="fr-CA" sz="1200" b="1" u="none" kern="1200" noProof="0" dirty="0">
                <a:solidFill>
                  <a:schemeClr val="tx1"/>
                </a:solidFill>
                <a:effectLst/>
              </a:rPr>
              <a:t>Coalition antitabac du N.-B.</a:t>
            </a:r>
          </a:p>
          <a:p>
            <a:pPr marL="0" marR="0" indent="0" algn="l" defTabSz="914400" rtl="0" eaLnBrk="1" fontAlgn="auto" latinLnBrk="0" hangingPunct="1">
              <a:lnSpc>
                <a:spcPct val="100000"/>
              </a:lnSpc>
              <a:spcBef>
                <a:spcPts val="0"/>
              </a:spcBef>
              <a:spcAft>
                <a:spcPts val="0"/>
              </a:spcAft>
              <a:buClrTx/>
              <a:buSzTx/>
              <a:buFontTx/>
              <a:buNone/>
              <a:tabLst/>
              <a:defRPr/>
            </a:pPr>
            <a:r>
              <a:rPr lang="fr-CA" sz="1000" u="sng" kern="1200" noProof="0" dirty="0">
                <a:solidFill>
                  <a:schemeClr val="tx1"/>
                </a:solidFill>
                <a:effectLst/>
                <a:hlinkClick r:id="rId5"/>
              </a:rPr>
              <a:t>http://www.nbatc.ca/fr/index.php?page=e-cigs-vaping-products-flavouredtobacco</a:t>
            </a:r>
            <a:endParaRPr lang="fr-CA" sz="1000" kern="120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b="1" kern="120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noProof="0" dirty="0">
                <a:solidFill>
                  <a:schemeClr val="tx1"/>
                </a:solidFill>
                <a:effectLst/>
              </a:rPr>
              <a:t>Association pulmonaire</a:t>
            </a:r>
            <a:r>
              <a:rPr lang="fr-CA" sz="1200" b="1" kern="1200" baseline="0" noProof="0" dirty="0">
                <a:solidFill>
                  <a:schemeClr val="tx1"/>
                </a:solidFill>
                <a:effectLst/>
              </a:rPr>
              <a:t> du Nouveau-Brunswick</a:t>
            </a:r>
          </a:p>
          <a:p>
            <a:pPr marL="0" marR="0" indent="0" algn="l" defTabSz="914400" rtl="0" eaLnBrk="1" fontAlgn="auto" latinLnBrk="0" hangingPunct="1">
              <a:lnSpc>
                <a:spcPct val="100000"/>
              </a:lnSpc>
              <a:spcBef>
                <a:spcPts val="0"/>
              </a:spcBef>
              <a:spcAft>
                <a:spcPts val="0"/>
              </a:spcAft>
              <a:buClrTx/>
              <a:buSzTx/>
              <a:buFontTx/>
              <a:buNone/>
              <a:tabLst/>
              <a:defRPr/>
            </a:pPr>
            <a:r>
              <a:rPr lang="fr-CA" sz="1000" kern="1200" baseline="0" noProof="0" dirty="0">
                <a:solidFill>
                  <a:schemeClr val="tx1"/>
                </a:solidFill>
                <a:effectLst/>
                <a:hlinkClick r:id="rId6"/>
              </a:rPr>
              <a:t>https://poumonnb.ca/</a:t>
            </a:r>
            <a:endParaRPr lang="fr-CA" sz="1000" kern="1200" baseline="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000" kern="1200" noProof="0" dirty="0">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noProof="0" dirty="0">
                <a:solidFill>
                  <a:schemeClr val="tx1"/>
                </a:solidFill>
                <a:effectLst/>
              </a:rPr>
              <a:t>Campagne de prévention sur le vapotage,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7"/>
              </a:rPr>
              <a:t>https://tombepasdanslepiege.ca/publications#*</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8"/>
              </a:rPr>
              <a:t>https://commencepasafumer.ca/fr</a:t>
            </a:r>
            <a:endParaRPr lang="fr-CA" sz="10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00" u="sng" kern="1200" dirty="0">
              <a:solidFill>
                <a:schemeClr val="tx1"/>
              </a:solidFill>
              <a:effectLst/>
              <a:latin typeface="+mn-lt"/>
              <a:ea typeface="+mn-ea"/>
              <a:cs typeface="+mn-cs"/>
            </a:endParaRPr>
          </a:p>
          <a:p>
            <a:pPr lvl="0">
              <a:defRPr/>
            </a:pPr>
            <a:r>
              <a:rPr lang="fr-CA" b="1" dirty="0"/>
              <a:t>Programme de prévention de l'usage du tabac pour les élèves du Manitoba</a:t>
            </a:r>
            <a:endParaRPr lang="fr-CA" sz="1200" b="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000" u="sng" kern="1200" noProof="0" dirty="0">
                <a:solidFill>
                  <a:schemeClr val="tx1"/>
                </a:solidFill>
                <a:effectLst/>
                <a:hlinkClick r:id="rId9"/>
              </a:rPr>
              <a:t>https://www.gov.mb.ca/health/tobacco/bot.fr.html</a:t>
            </a:r>
            <a:endParaRPr lang="fr-CA" sz="1000" u="sng" kern="1200" noProof="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500" b="0" dirty="0">
              <a:hlinkClick r:id="rId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500" b="0" dirty="0"/>
          </a:p>
          <a:p>
            <a:pPr>
              <a:defRPr/>
            </a:pPr>
            <a:r>
              <a:rPr lang="fr-CA" b="1" dirty="0"/>
              <a:t>Source de l'image : </a:t>
            </a:r>
            <a:r>
              <a:rPr lang="fr-CA" dirty="0"/>
              <a:t>Adobe Stock (achat)</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22</a:t>
            </a:fld>
            <a:endParaRPr lang="fr-CA" dirty="0"/>
          </a:p>
        </p:txBody>
      </p:sp>
    </p:spTree>
    <p:extLst>
      <p:ext uri="{BB962C8B-B14F-4D97-AF65-F5344CB8AC3E}">
        <p14:creationId xmlns:p14="http://schemas.microsoft.com/office/powerpoint/2010/main" val="254648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1600562"/>
          </a:xfrm>
        </p:spPr>
        <p:txBody>
          <a:bodyPr/>
          <a:lstStyle/>
          <a:p>
            <a:pPr lvl="0"/>
            <a:r>
              <a:rPr lang="fr-CA" dirty="0"/>
              <a:t>L'industrie s'ajuste… maintenant la publicité se retrouve dans les films et les réseaux sociaux. </a:t>
            </a:r>
            <a:endParaRPr lang="fr-CA" dirty="0">
              <a:effectLst/>
            </a:endParaRPr>
          </a:p>
          <a:p>
            <a:r>
              <a:rPr lang="fr-CA" dirty="0"/>
              <a:t> </a:t>
            </a:r>
          </a:p>
          <a:p>
            <a:r>
              <a:rPr lang="fr-CA" b="1" dirty="0"/>
              <a:t>Sources des images : </a:t>
            </a:r>
            <a:r>
              <a:rPr lang="fr-CA" dirty="0"/>
              <a:t>Clipart PowerPoint et Coalition antitabac du N.-B.</a:t>
            </a:r>
          </a:p>
          <a:p>
            <a:r>
              <a:rPr lang="fr-CA" dirty="0">
                <a:hlinkClick r:id="rId3"/>
              </a:rPr>
              <a:t>http://nbatc.ca/wp-content/uploads/2019/09/Influence-des-films-sur-la-consommation-de-tabac-chez-les-adolescents.pdf</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3</a:t>
            </a:fld>
            <a:endParaRPr lang="fr-CA" dirty="0"/>
          </a:p>
        </p:txBody>
      </p:sp>
    </p:spTree>
    <p:extLst>
      <p:ext uri="{BB962C8B-B14F-4D97-AF65-F5344CB8AC3E}">
        <p14:creationId xmlns:p14="http://schemas.microsoft.com/office/powerpoint/2010/main" val="251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2032610"/>
          </a:xfrm>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4</a:t>
            </a:fld>
            <a:endParaRPr lang="fr-CA" dirty="0"/>
          </a:p>
        </p:txBody>
      </p:sp>
    </p:spTree>
    <p:extLst>
      <p:ext uri="{BB962C8B-B14F-4D97-AF65-F5344CB8AC3E}">
        <p14:creationId xmlns:p14="http://schemas.microsoft.com/office/powerpoint/2010/main" val="20273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81100" y="563563"/>
            <a:ext cx="4648200" cy="3486150"/>
          </a:xfrm>
        </p:spPr>
      </p:sp>
      <p:sp>
        <p:nvSpPr>
          <p:cNvPr id="3" name="Espace réservé des commentaires 2"/>
          <p:cNvSpPr>
            <a:spLocks noGrp="1"/>
          </p:cNvSpPr>
          <p:nvPr>
            <p:ph type="body" idx="1"/>
          </p:nvPr>
        </p:nvSpPr>
        <p:spPr>
          <a:xfrm>
            <a:off x="701040" y="4576192"/>
            <a:ext cx="5608320" cy="4048834"/>
          </a:xfrm>
        </p:spPr>
        <p:txBody>
          <a:bodyPr/>
          <a:lstStyle/>
          <a:p>
            <a:r>
              <a:rPr lang="fr-CA" b="1" dirty="0"/>
              <a:t>Loi fédérale – </a:t>
            </a:r>
            <a:r>
              <a:rPr lang="fr-CA" b="1" i="1" dirty="0"/>
              <a:t>Loi sur le tabac et les produits de vapotage</a:t>
            </a:r>
            <a:endParaRPr lang="fr-CA" sz="1100" i="1" dirty="0"/>
          </a:p>
          <a:p>
            <a:r>
              <a:rPr lang="fr-CA" sz="1000" b="0" u="sng" dirty="0">
                <a:hlinkClick r:id="rId3"/>
              </a:rPr>
              <a:t>https://laws-lois.justice.gc.ca/fra/lois/t-11.5/TexteComplet.html</a:t>
            </a:r>
            <a:endParaRPr lang="fr-CA" sz="1000" b="0" u="sng" dirty="0"/>
          </a:p>
          <a:p>
            <a:endParaRPr lang="fr-CA" b="0" dirty="0"/>
          </a:p>
          <a:p>
            <a:r>
              <a:rPr lang="fr-CA" b="0" i="0" dirty="0">
                <a:solidFill>
                  <a:srgbClr val="333333"/>
                </a:solidFill>
                <a:effectLst/>
              </a:rPr>
              <a:t>Dans les produits de vapotage qui contiennent de la nicotine, la teneur en nicotine peut grandement varier. Avant juillet 2021 au Canada, la teneur en nicotine dans les produits de vapotage se situait entre 0 et plus de 60 mg/ml. Depuis juillet 2021, en vertu du </a:t>
            </a:r>
            <a:r>
              <a:rPr lang="fr-CA" b="0" i="1" u="sng" dirty="0">
                <a:solidFill>
                  <a:srgbClr val="284162"/>
                </a:solidFill>
                <a:effectLst/>
                <a:hlinkClick r:id="rId4"/>
              </a:rPr>
              <a:t>Règlement sur la concentration en nicotine dans les produits de vapotage</a:t>
            </a:r>
            <a:r>
              <a:rPr lang="fr-CA" b="0" i="1" dirty="0">
                <a:solidFill>
                  <a:srgbClr val="284162"/>
                </a:solidFill>
                <a:effectLst/>
              </a:rPr>
              <a:t>,</a:t>
            </a:r>
            <a:r>
              <a:rPr lang="fr-CA" b="0" i="0" dirty="0">
                <a:solidFill>
                  <a:srgbClr val="333333"/>
                </a:solidFill>
                <a:effectLst/>
              </a:rPr>
              <a:t> une teneur maximale de 20 mg/ml pour les produits de vapotage fabriqués ou importés au Canada a été établie. Les produits de vapotage légaux contiennent désormais de 0 à 20 mg/ml de nicotine.</a:t>
            </a:r>
            <a:endParaRPr lang="fr-CA" dirty="0"/>
          </a:p>
          <a:p>
            <a:r>
              <a:rPr lang="fr-CA" sz="1000" b="0" dirty="0">
                <a:hlinkClick r:id="rId5"/>
              </a:rPr>
              <a:t>https://www.canada.ca/fr/sante-canada/services/tabagisme-et-tabac/vapotage.html</a:t>
            </a:r>
            <a:endParaRPr lang="fr-CA" sz="1000" b="0" dirty="0"/>
          </a:p>
          <a:p>
            <a:endParaRPr lang="fr-CA" b="0" dirty="0"/>
          </a:p>
          <a:p>
            <a:r>
              <a:rPr lang="fr-CA" b="1" dirty="0"/>
              <a:t>Source de l'image : </a:t>
            </a:r>
            <a:r>
              <a:rPr lang="fr-CA" dirty="0"/>
              <a:t>Pixabay</a:t>
            </a:r>
          </a:p>
          <a:p>
            <a:endParaRPr lang="fr-CA" sz="1100"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5</a:t>
            </a:fld>
            <a:endParaRPr lang="fr-CA" dirty="0"/>
          </a:p>
        </p:txBody>
      </p:sp>
    </p:spTree>
    <p:extLst>
      <p:ext uri="{BB962C8B-B14F-4D97-AF65-F5344CB8AC3E}">
        <p14:creationId xmlns:p14="http://schemas.microsoft.com/office/powerpoint/2010/main" val="207868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24880" y="4415789"/>
            <a:ext cx="5760640" cy="3976827"/>
          </a:xfrm>
        </p:spPr>
        <p:txBody>
          <a:bodyPr/>
          <a:lstStyle/>
          <a:p>
            <a:r>
              <a:rPr lang="fr-CA" b="1" i="1" dirty="0"/>
              <a:t>Loi sur les endroits sans fumée</a:t>
            </a:r>
            <a:endParaRPr lang="fr-CA" sz="1100" i="1" dirty="0"/>
          </a:p>
          <a:p>
            <a:r>
              <a:rPr lang="fr-CA" sz="1000" b="0" u="sng" dirty="0">
                <a:hlinkClick r:id="rId3"/>
              </a:rPr>
              <a:t>https://www2.gnb.ca/content/gnb/fr/ministeres/bmhc/gens_en_sante/content/reduction_tabagisme/legislation.html</a:t>
            </a:r>
            <a:endParaRPr lang="fr-CA" sz="1000" b="0" u="sng" dirty="0"/>
          </a:p>
          <a:p>
            <a:endParaRPr lang="fr-CA" b="0" u="sng" dirty="0"/>
          </a:p>
          <a:p>
            <a:r>
              <a:rPr lang="fr-CA" b="1" i="1" kern="1200" dirty="0">
                <a:solidFill>
                  <a:schemeClr val="tx1"/>
                </a:solidFill>
                <a:effectLst/>
                <a:latin typeface="+mn-lt"/>
                <a:ea typeface="+mn-ea"/>
                <a:cs typeface="+mn-cs"/>
              </a:rPr>
              <a:t>Loi sur les ventes de tabac et de cigarettes électroniques</a:t>
            </a:r>
            <a:endParaRPr lang="fr-CA" kern="1200" dirty="0">
              <a:solidFill>
                <a:schemeClr val="tx1"/>
              </a:solidFill>
              <a:effectLst/>
              <a:latin typeface="+mn-lt"/>
              <a:ea typeface="+mn-ea"/>
              <a:cs typeface="+mn-cs"/>
            </a:endParaRPr>
          </a:p>
          <a:p>
            <a:r>
              <a:rPr lang="fr-FR" sz="1000" u="sng" kern="1200" dirty="0">
                <a:solidFill>
                  <a:schemeClr val="tx1"/>
                </a:solidFill>
                <a:effectLst/>
                <a:latin typeface="+mn-lt"/>
                <a:ea typeface="+mn-ea"/>
                <a:cs typeface="+mn-cs"/>
                <a:hlinkClick r:id="rId4"/>
              </a:rPr>
              <a:t>http://laws.gnb.ca/en/ShowPdf/cs/T-6.1.pdf</a:t>
            </a:r>
            <a:endParaRPr lang="fr-FR" sz="1000" u="sng" kern="1200" dirty="0">
              <a:solidFill>
                <a:schemeClr val="tx1"/>
              </a:solidFill>
              <a:effectLst/>
              <a:latin typeface="+mn-lt"/>
              <a:ea typeface="+mn-ea"/>
              <a:cs typeface="+mn-cs"/>
            </a:endParaRPr>
          </a:p>
          <a:p>
            <a:r>
              <a:rPr lang="fr-FR" dirty="0"/>
              <a:t>	</a:t>
            </a:r>
            <a:r>
              <a:rPr lang="fr-CA" dirty="0"/>
              <a:t> </a:t>
            </a:r>
          </a:p>
          <a:p>
            <a:r>
              <a:rPr lang="fr-CA" dirty="0"/>
              <a:t>Depuis le 1</a:t>
            </a:r>
            <a:r>
              <a:rPr lang="fr-CA" baseline="30000" dirty="0"/>
              <a:t>er</a:t>
            </a:r>
            <a:r>
              <a:rPr lang="fr-CA" dirty="0"/>
              <a:t> septembre 2021 :</a:t>
            </a:r>
          </a:p>
          <a:p>
            <a:pPr marL="171450" indent="-171450">
              <a:buFont typeface="Arial" panose="020B0604020202020204" pitchFamily="34" charset="0"/>
              <a:buChar char="•"/>
            </a:pPr>
            <a:r>
              <a:rPr lang="fr-CA" dirty="0"/>
              <a:t>La vente de produits de vapotage aromatisés, à l’exception des produits aromatisés au tabac, est interdite.</a:t>
            </a:r>
          </a:p>
          <a:p>
            <a:pPr marL="171450" indent="-171450">
              <a:buFont typeface="Arial" panose="020B0604020202020204" pitchFamily="34" charset="0"/>
              <a:buChar char="•"/>
            </a:pPr>
            <a:r>
              <a:rPr lang="fr-CA" dirty="0"/>
              <a:t>La vente d’une substance aromatisée destinée à être ajoutée à une cigarette électronique, à l’exception des produits aromatisés au tabac, est interdite.</a:t>
            </a:r>
            <a:endParaRPr lang="fr-FR" dirty="0"/>
          </a:p>
          <a:p>
            <a:r>
              <a:rPr lang="fr-FR" sz="1000" dirty="0">
                <a:hlinkClick r:id="rId5"/>
              </a:rPr>
              <a:t>https://www2.gnb.ca/content/gnb/fr/ministeres/bmhc/gens_en_sante/content/reduction_tabagisme/legislation.html</a:t>
            </a:r>
            <a:endParaRPr lang="fr-CA" sz="1100" dirty="0"/>
          </a:p>
          <a:p>
            <a:pPr marL="0" marR="0" indent="0" algn="l" defTabSz="914400" rtl="0" eaLnBrk="1" fontAlgn="auto" latinLnBrk="0" hangingPunct="1">
              <a:lnSpc>
                <a:spcPct val="100000"/>
              </a:lnSpc>
              <a:spcBef>
                <a:spcPts val="0"/>
              </a:spcBef>
              <a:spcAft>
                <a:spcPts val="0"/>
              </a:spcAft>
              <a:buClrTx/>
              <a:buSzTx/>
              <a:buFontTx/>
              <a:buNone/>
              <a:tabLst/>
              <a:defRPr/>
            </a:pPr>
            <a:r>
              <a:rPr lang="fr-CA" b="1" dirty="0"/>
              <a:t>Source de l'image :</a:t>
            </a:r>
            <a:r>
              <a:rPr lang="fr-CA" b="1" baseline="0" dirty="0"/>
              <a:t> </a:t>
            </a:r>
            <a:r>
              <a:rPr lang="fr-CA" baseline="0" dirty="0"/>
              <a:t>Clipart </a:t>
            </a:r>
            <a:r>
              <a:rPr lang="fr-CA" dirty="0"/>
              <a:t>P</a:t>
            </a:r>
            <a:r>
              <a:rPr lang="fr-CA" baseline="0" dirty="0"/>
              <a:t>owerPoint</a:t>
            </a:r>
            <a:endParaRPr lang="fr-CA" b="1" dirty="0"/>
          </a:p>
          <a:p>
            <a:endParaRPr lang="fr-CA" sz="1100" dirty="0"/>
          </a:p>
          <a:p>
            <a:r>
              <a:rPr lang="fr-FR" dirty="0"/>
              <a:t> </a:t>
            </a:r>
            <a:endParaRPr lang="fr-CA" sz="1100" dirty="0"/>
          </a:p>
          <a:p>
            <a:r>
              <a:rPr lang="fr-FR" dirty="0"/>
              <a:t>	</a:t>
            </a:r>
            <a:r>
              <a:rPr lang="fr-CA" dirty="0"/>
              <a:t>  	 </a:t>
            </a:r>
            <a:endParaRPr lang="fr-CA" sz="1100" dirty="0"/>
          </a:p>
          <a:p>
            <a:r>
              <a:rPr lang="fr-FR" dirty="0"/>
              <a:t> </a:t>
            </a:r>
            <a:endParaRPr lang="fr-CA" sz="1100" dirty="0"/>
          </a:p>
          <a:p>
            <a:br>
              <a:rPr lang="fr-FR" dirty="0"/>
            </a:br>
            <a:r>
              <a:rPr lang="fr-FR" dirty="0"/>
              <a:t> </a:t>
            </a:r>
            <a:endParaRPr lang="fr-CA" sz="1100"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6</a:t>
            </a:fld>
            <a:endParaRPr lang="fr-CA" dirty="0"/>
          </a:p>
        </p:txBody>
      </p:sp>
    </p:spTree>
    <p:extLst>
      <p:ext uri="{BB962C8B-B14F-4D97-AF65-F5344CB8AC3E}">
        <p14:creationId xmlns:p14="http://schemas.microsoft.com/office/powerpoint/2010/main" val="424702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1384538"/>
          </a:xfrm>
        </p:spPr>
        <p:txBody>
          <a:bodyPr/>
          <a:lstStyle/>
          <a:p>
            <a:pPr>
              <a:defRPr/>
            </a:pPr>
            <a:r>
              <a:rPr lang="fr-CA" b="1" i="0" dirty="0"/>
              <a:t>Politique 702 : Écoles sans tabagisme</a:t>
            </a:r>
          </a:p>
          <a:p>
            <a:pPr>
              <a:defRPr/>
            </a:pPr>
            <a:r>
              <a:rPr lang="fr-CA" sz="1000" dirty="0">
                <a:hlinkClick r:id="rId3"/>
              </a:rPr>
              <a:t>https://www2.gnb.ca/content/dam/gnb/Departments/ed/pdf/K12/policies-politiques/f/702F.pdf</a:t>
            </a:r>
            <a:endParaRPr lang="fr-CA" sz="1000" dirty="0"/>
          </a:p>
          <a:p>
            <a:pPr>
              <a:defRPr/>
            </a:pPr>
            <a:endParaRPr lang="fr-CA" sz="1100"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dirty="0"/>
              <a:t>Source de l'image :</a:t>
            </a:r>
            <a:r>
              <a:rPr lang="fr-CA" b="1" baseline="0" dirty="0"/>
              <a:t> </a:t>
            </a:r>
            <a:r>
              <a:rPr lang="fr-CA" baseline="0" dirty="0"/>
              <a:t>Clipart </a:t>
            </a:r>
            <a:r>
              <a:rPr lang="fr-CA" dirty="0"/>
              <a:t>P</a:t>
            </a:r>
            <a:r>
              <a:rPr lang="fr-CA" baseline="0" dirty="0"/>
              <a:t>owerPoint</a:t>
            </a:r>
            <a:endParaRPr lang="fr-CA" b="1" dirty="0"/>
          </a:p>
          <a:p>
            <a:pPr marL="171450" indent="-171450">
              <a:buFont typeface="Arial" panose="020B0604020202020204" pitchFamily="34" charset="0"/>
              <a:buChar char="•"/>
            </a:pPr>
            <a:endParaRPr lang="fr-CA" sz="110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7</a:t>
            </a:fld>
            <a:endParaRPr lang="fr-CA" dirty="0"/>
          </a:p>
        </p:txBody>
      </p:sp>
    </p:spTree>
    <p:extLst>
      <p:ext uri="{BB962C8B-B14F-4D97-AF65-F5344CB8AC3E}">
        <p14:creationId xmlns:p14="http://schemas.microsoft.com/office/powerpoint/2010/main" val="314144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1672570"/>
          </a:xfrm>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8</a:t>
            </a:fld>
            <a:endParaRPr lang="fr-CA" dirty="0"/>
          </a:p>
        </p:txBody>
      </p:sp>
    </p:spTree>
    <p:extLst>
      <p:ext uri="{BB962C8B-B14F-4D97-AF65-F5344CB8AC3E}">
        <p14:creationId xmlns:p14="http://schemas.microsoft.com/office/powerpoint/2010/main" val="20273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415790"/>
            <a:ext cx="5608320" cy="80847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248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30" name="Date Placeholder 29"/>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19" name="Footer Placeholder 18"/>
          <p:cNvSpPr>
            <a:spLocks noGrp="1"/>
          </p:cNvSpPr>
          <p:nvPr>
            <p:ph type="ftr" sz="quarter" idx="11"/>
          </p:nvPr>
        </p:nvSpPr>
        <p:spPr/>
        <p:txBody>
          <a:bodyPr/>
          <a:lstStyle/>
          <a:p>
            <a:endParaRPr lang="fr-CA" dirty="0">
              <a:solidFill>
                <a:srgbClr val="FFFFFF">
                  <a:shade val="90000"/>
                </a:srgbClr>
              </a:solidFill>
            </a:endParaRPr>
          </a:p>
        </p:txBody>
      </p:sp>
      <p:sp>
        <p:nvSpPr>
          <p:cNvPr id="27" name="Slide Number Placeholder 2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468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82705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245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2070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65997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2208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Date Placeholder 6"/>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8" name="Footer Placeholder 7"/>
          <p:cNvSpPr>
            <a:spLocks noGrp="1"/>
          </p:cNvSpPr>
          <p:nvPr>
            <p:ph type="ftr" sz="quarter" idx="11"/>
          </p:nvPr>
        </p:nvSpPr>
        <p:spPr/>
        <p:txBody>
          <a:bodyPr/>
          <a:lstStyle/>
          <a:p>
            <a:endParaRPr lang="fr-CA" dirty="0">
              <a:solidFill>
                <a:srgbClr val="FFFFFF">
                  <a:shade val="90000"/>
                </a:srgbClr>
              </a:solidFill>
            </a:endParaRPr>
          </a:p>
        </p:txBody>
      </p:sp>
      <p:sp>
        <p:nvSpPr>
          <p:cNvPr id="9" name="Slide Number Placeholder 8"/>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9443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Date Placeholder 2"/>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4" name="Footer Placeholder 3"/>
          <p:cNvSpPr>
            <a:spLocks noGrp="1"/>
          </p:cNvSpPr>
          <p:nvPr>
            <p:ph type="ftr" sz="quarter" idx="11"/>
          </p:nvPr>
        </p:nvSpPr>
        <p:spPr/>
        <p:txBody>
          <a:bodyPr/>
          <a:lstStyle/>
          <a:p>
            <a:endParaRPr lang="fr-CA" dirty="0">
              <a:solidFill>
                <a:srgbClr val="FFFFFF">
                  <a:shade val="90000"/>
                </a:srgbClr>
              </a:solidFill>
            </a:endParaRPr>
          </a:p>
        </p:txBody>
      </p:sp>
      <p:sp>
        <p:nvSpPr>
          <p:cNvPr id="5" name="Slide Number Placeholder 4"/>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4206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3" name="Footer Placeholder 2"/>
          <p:cNvSpPr>
            <a:spLocks noGrp="1"/>
          </p:cNvSpPr>
          <p:nvPr>
            <p:ph type="ftr" sz="quarter" idx="11"/>
          </p:nvPr>
        </p:nvSpPr>
        <p:spPr/>
        <p:txBody>
          <a:bodyPr/>
          <a:lstStyle/>
          <a:p>
            <a:endParaRPr lang="fr-CA" dirty="0">
              <a:solidFill>
                <a:srgbClr val="FFFFFF">
                  <a:shade val="90000"/>
                </a:srgbClr>
              </a:solidFill>
            </a:endParaRPr>
          </a:p>
        </p:txBody>
      </p:sp>
      <p:sp>
        <p:nvSpPr>
          <p:cNvPr id="4" name="Slide Number Placeholder 3"/>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15523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9155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5460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CA" dirty="0">
              <a:solidFill>
                <a:srgbClr val="FFFFF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9207388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tags" Target="../tags/tag31.xml"/><Relationship Id="rId7" Type="http://schemas.openxmlformats.org/officeDocument/2006/relationships/image" Target="../media/image1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32.xml"/></Relationships>
</file>

<file path=ppt/slides/_rels/slide12.xml.rels><?xml version="1.0" encoding="UTF-8" standalone="yes"?>
<Relationships xmlns="http://schemas.openxmlformats.org/package/2006/relationships"><Relationship Id="rId3" Type="http://schemas.openxmlformats.org/officeDocument/2006/relationships/tags" Target="../tags/tag35.xml"/><Relationship Id="rId7" Type="http://schemas.microsoft.com/office/2007/relationships/hdphoto" Target="../media/hdphoto7.wdp"/><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6" Type="http://schemas.microsoft.com/office/2007/relationships/hdphoto" Target="../media/hdphoto8.wdp"/><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48.xml"/><Relationship Id="rId13" Type="http://schemas.microsoft.com/office/2007/relationships/hdphoto" Target="../media/hdphoto9.wdp"/><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18.png"/><Relationship Id="rId17" Type="http://schemas.microsoft.com/office/2007/relationships/hdphoto" Target="../media/hdphoto11.wdp"/><Relationship Id="rId2" Type="http://schemas.openxmlformats.org/officeDocument/2006/relationships/tags" Target="../tags/tag42.xml"/><Relationship Id="rId16" Type="http://schemas.openxmlformats.org/officeDocument/2006/relationships/image" Target="../media/image20.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7.png"/><Relationship Id="rId5" Type="http://schemas.openxmlformats.org/officeDocument/2006/relationships/tags" Target="../tags/tag45.xml"/><Relationship Id="rId15" Type="http://schemas.microsoft.com/office/2007/relationships/hdphoto" Target="../media/hdphoto10.wdp"/><Relationship Id="rId10" Type="http://schemas.openxmlformats.org/officeDocument/2006/relationships/notesSlide" Target="../notesSlides/notesSlide16.xml"/><Relationship Id="rId4" Type="http://schemas.openxmlformats.org/officeDocument/2006/relationships/tags" Target="../tags/tag44.xml"/><Relationship Id="rId9" Type="http://schemas.openxmlformats.org/officeDocument/2006/relationships/slideLayout" Target="../slideLayouts/slideLayout2.xml"/><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microsoft.com/office/2007/relationships/hdphoto" Target="../media/hdphoto13.wdp"/><Relationship Id="rId3" Type="http://schemas.openxmlformats.org/officeDocument/2006/relationships/tags" Target="../tags/tag51.xml"/><Relationship Id="rId7" Type="http://schemas.openxmlformats.org/officeDocument/2006/relationships/slideLayout" Target="../slideLayouts/slideLayout2.xml"/><Relationship Id="rId12" Type="http://schemas.openxmlformats.org/officeDocument/2006/relationships/image" Target="../media/image2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microsoft.com/office/2007/relationships/hdphoto" Target="../media/hdphoto12.wdp"/><Relationship Id="rId5" Type="http://schemas.openxmlformats.org/officeDocument/2006/relationships/tags" Target="../tags/tag53.xml"/><Relationship Id="rId10" Type="http://schemas.openxmlformats.org/officeDocument/2006/relationships/image" Target="../media/image21.png"/><Relationship Id="rId4" Type="http://schemas.openxmlformats.org/officeDocument/2006/relationships/tags" Target="../tags/tag52.xm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microsoft.com/office/2007/relationships/hdphoto" Target="../media/hdphoto15.wdp"/><Relationship Id="rId3" Type="http://schemas.openxmlformats.org/officeDocument/2006/relationships/tags" Target="../tags/tag57.xml"/><Relationship Id="rId7" Type="http://schemas.openxmlformats.org/officeDocument/2006/relationships/slideLayout" Target="../slideLayouts/slideLayout2.xml"/><Relationship Id="rId12" Type="http://schemas.openxmlformats.org/officeDocument/2006/relationships/image" Target="../media/image24.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microsoft.com/office/2007/relationships/hdphoto" Target="../media/hdphoto14.wdp"/><Relationship Id="rId5" Type="http://schemas.openxmlformats.org/officeDocument/2006/relationships/tags" Target="../tags/tag59.xml"/><Relationship Id="rId10" Type="http://schemas.openxmlformats.org/officeDocument/2006/relationships/image" Target="../media/image23.png"/><Relationship Id="rId4" Type="http://schemas.openxmlformats.org/officeDocument/2006/relationships/tags" Target="../tags/tag58.xml"/><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13" Type="http://schemas.microsoft.com/office/2007/relationships/hdphoto" Target="../media/hdphoto17.wdp"/><Relationship Id="rId3" Type="http://schemas.openxmlformats.org/officeDocument/2006/relationships/tags" Target="../tags/tag63.xml"/><Relationship Id="rId7" Type="http://schemas.openxmlformats.org/officeDocument/2006/relationships/slideLayout" Target="../slideLayouts/slideLayout2.xml"/><Relationship Id="rId12" Type="http://schemas.openxmlformats.org/officeDocument/2006/relationships/image" Target="../media/image26.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microsoft.com/office/2007/relationships/hdphoto" Target="../media/hdphoto16.wdp"/><Relationship Id="rId5" Type="http://schemas.openxmlformats.org/officeDocument/2006/relationships/tags" Target="../tags/tag65.xml"/><Relationship Id="rId10" Type="http://schemas.openxmlformats.org/officeDocument/2006/relationships/image" Target="../media/image25.png"/><Relationship Id="rId4" Type="http://schemas.openxmlformats.org/officeDocument/2006/relationships/tags" Target="../tags/tag64.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hdphoto" Target="../media/hdphoto3.wdp"/><Relationship Id="rId3" Type="http://schemas.openxmlformats.org/officeDocument/2006/relationships/tags" Target="../tags/tag4.xml"/><Relationship Id="rId7" Type="http://schemas.openxmlformats.org/officeDocument/2006/relationships/notesSlide" Target="../notesSlides/notesSlide2.xml"/><Relationship Id="rId12" Type="http://schemas.openxmlformats.org/officeDocument/2006/relationships/image" Target="../media/image5.png"/><Relationship Id="rId2" Type="http://schemas.openxmlformats.org/officeDocument/2006/relationships/tags" Target="../tags/tag3.xml"/><Relationship Id="rId16" Type="http://schemas.openxmlformats.org/officeDocument/2006/relationships/image" Target="../media/image7.png"/><Relationship Id="rId1" Type="http://schemas.openxmlformats.org/officeDocument/2006/relationships/tags" Target="../tags/tag2.xml"/><Relationship Id="rId6" Type="http://schemas.openxmlformats.org/officeDocument/2006/relationships/slideLayout" Target="../slideLayouts/slideLayout2.xml"/><Relationship Id="rId11" Type="http://schemas.microsoft.com/office/2007/relationships/hdphoto" Target="../media/hdphoto2.wdp"/><Relationship Id="rId5" Type="http://schemas.openxmlformats.org/officeDocument/2006/relationships/tags" Target="../tags/tag6.xml"/><Relationship Id="rId15" Type="http://schemas.microsoft.com/office/2007/relationships/hdphoto" Target="../media/hdphoto4.wdp"/><Relationship Id="rId10" Type="http://schemas.openxmlformats.org/officeDocument/2006/relationships/image" Target="../media/image4.png"/><Relationship Id="rId4" Type="http://schemas.openxmlformats.org/officeDocument/2006/relationships/tags" Target="../tags/tag5.xml"/><Relationship Id="rId9" Type="http://schemas.microsoft.com/office/2007/relationships/hdphoto" Target="../media/hdphoto1.wdp"/><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69.xml"/><Relationship Id="rId7" Type="http://schemas.openxmlformats.org/officeDocument/2006/relationships/image" Target="../media/image17.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70.xml"/><Relationship Id="rId9" Type="http://schemas.microsoft.com/office/2007/relationships/hdphoto" Target="../media/hdphoto18.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microsoft.com/office/2007/relationships/hdphoto" Target="../media/hdphoto19.wdp"/><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6" Type="http://schemas.microsoft.com/office/2007/relationships/hdphoto" Target="../media/hdphoto20.wdp"/><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9.xml"/><Relationship Id="rId7" Type="http://schemas.openxmlformats.org/officeDocument/2006/relationships/notesSlide" Target="../notesSlides/notesSlide3.xml"/><Relationship Id="rId12" Type="http://schemas.microsoft.com/office/2007/relationships/hdphoto" Target="../media/hdphoto6.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xml"/><Relationship Id="rId11" Type="http://schemas.openxmlformats.org/officeDocument/2006/relationships/image" Target="../media/image10.png"/><Relationship Id="rId5" Type="http://schemas.openxmlformats.org/officeDocument/2006/relationships/tags" Target="../tags/tag11.xml"/><Relationship Id="rId10" Type="http://schemas.openxmlformats.org/officeDocument/2006/relationships/image" Target="../media/image9.png"/><Relationship Id="rId4" Type="http://schemas.openxmlformats.org/officeDocument/2006/relationships/tags" Target="../tags/tag10.xml"/><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3.emf"/><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3" Type="http://schemas.openxmlformats.org/officeDocument/2006/relationships/tags" Target="../tags/tag26.xml"/><Relationship Id="rId7" Type="http://schemas.microsoft.com/office/2007/relationships/hdphoto" Target="../media/hdphoto7.wdp"/><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0" y="2582614"/>
            <a:ext cx="9144000" cy="1846659"/>
          </a:xfrm>
          <a:prstGeom prst="rect">
            <a:avLst/>
          </a:prstGeom>
          <a:noFill/>
        </p:spPr>
        <p:txBody>
          <a:bodyPr wrap="square" rtlCol="0">
            <a:spAutoFit/>
          </a:bodyPr>
          <a:lstStyle/>
          <a:p>
            <a:pPr algn="ctr"/>
            <a:r>
              <a:rPr lang="fr-CA" sz="6000" dirty="0">
                <a:solidFill>
                  <a:srgbClr val="073E87"/>
                </a:solidFill>
                <a:latin typeface="Arial Black" panose="020B0A04020102020204" pitchFamily="34" charset="0"/>
                <a:cs typeface="Aharoni" panose="02010803020104030203" pitchFamily="2" charset="-79"/>
              </a:rPr>
              <a:t>Module 3</a:t>
            </a:r>
          </a:p>
          <a:p>
            <a:pPr algn="ctr"/>
            <a:endParaRPr lang="fr-CA" sz="1000" dirty="0">
              <a:solidFill>
                <a:srgbClr val="073E87"/>
              </a:solidFill>
              <a:latin typeface="Arial Black" panose="020B0A04020102020204" pitchFamily="34" charset="0"/>
              <a:cs typeface="Aharoni" panose="02010803020104030203" pitchFamily="2" charset="-79"/>
            </a:endParaRPr>
          </a:p>
          <a:p>
            <a:pPr algn="ctr"/>
            <a:r>
              <a:rPr lang="fr-CA" sz="4400" dirty="0">
                <a:solidFill>
                  <a:srgbClr val="85B400"/>
                </a:solidFill>
                <a:latin typeface="Arial Black" panose="020B0A04020102020204" pitchFamily="34" charset="0"/>
                <a:cs typeface="Aharoni" panose="02010803020104030203" pitchFamily="2" charset="-79"/>
              </a:rPr>
              <a:t>Historique et marketing</a:t>
            </a:r>
          </a:p>
        </p:txBody>
      </p:sp>
    </p:spTree>
    <p:extLst>
      <p:ext uri="{BB962C8B-B14F-4D97-AF65-F5344CB8AC3E}">
        <p14:creationId xmlns:p14="http://schemas.microsoft.com/office/powerpoint/2010/main" val="572026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1124744"/>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FAUX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539552" y="2646040"/>
            <a:ext cx="8147248" cy="3591272"/>
          </a:xfrm>
        </p:spPr>
        <p:txBody>
          <a:bodyPr>
            <a:normAutofit/>
          </a:bodyPr>
          <a:lstStyle/>
          <a:p>
            <a:pPr marL="0" indent="0" algn="ctr">
              <a:buNone/>
            </a:pPr>
            <a:r>
              <a:rPr lang="fr-CA" sz="3600" b="1" dirty="0">
                <a:solidFill>
                  <a:srgbClr val="FF6600"/>
                </a:solidFill>
                <a:latin typeface="Arial" panose="020B0604020202020204" pitchFamily="34" charset="0"/>
                <a:cs typeface="Arial" panose="020B0604020202020204" pitchFamily="34" charset="0"/>
              </a:rPr>
              <a:t>Il est interdit d'afficher de la publicité à l'extérieur des              boutiques de vapotage et le  matériel promotionnel affiché             dans ces magasins ne doit              pas être visible de l'extérieur.</a:t>
            </a:r>
          </a:p>
          <a:p>
            <a:pPr marL="0" indent="0" algn="ctr">
              <a:buNone/>
            </a:pPr>
            <a:endParaRPr lang="fr-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71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4" name="ZoneTexte 3"/>
          <p:cNvSpPr txBox="1"/>
          <p:nvPr>
            <p:custDataLst>
              <p:tags r:id="rId2"/>
            </p:custDataLst>
          </p:nvPr>
        </p:nvSpPr>
        <p:spPr>
          <a:xfrm>
            <a:off x="0" y="5085184"/>
            <a:ext cx="9144000" cy="1107996"/>
          </a:xfrm>
          <a:prstGeom prst="rect">
            <a:avLst/>
          </a:prstGeom>
          <a:noFill/>
        </p:spPr>
        <p:txBody>
          <a:bodyPr wrap="square" rtlCol="0">
            <a:spAutoFit/>
          </a:bodyPr>
          <a:lstStyle/>
          <a:p>
            <a:pPr lvl="0" algn="ctr">
              <a:defRPr/>
            </a:pPr>
            <a:r>
              <a:rPr lang="fr-CA" sz="6600" dirty="0">
                <a:solidFill>
                  <a:srgbClr val="8EC000"/>
                </a:solidFill>
                <a:latin typeface="Arial Black" panose="020B0A04020102020204" pitchFamily="34" charset="0"/>
                <a:cs typeface="Aharoni" panose="02010803020104030203" pitchFamily="2" charset="-79"/>
              </a:rPr>
              <a:t>Vrai</a:t>
            </a:r>
          </a:p>
        </p:txBody>
      </p:sp>
      <p:sp>
        <p:nvSpPr>
          <p:cNvPr id="9" name="Rectangle 8">
            <a:extLst>
              <a:ext uri="{FF2B5EF4-FFF2-40B4-BE49-F238E27FC236}">
                <a16:creationId xmlns:a16="http://schemas.microsoft.com/office/drawing/2014/main" id="{BFBDE4E4-2B28-41A4-A515-2B10952FE990}"/>
              </a:ext>
            </a:extLst>
          </p:cNvPr>
          <p:cNvSpPr/>
          <p:nvPr>
            <p:custDataLst>
              <p:tags r:id="rId3"/>
            </p:custDataLst>
          </p:nvPr>
        </p:nvSpPr>
        <p:spPr>
          <a:xfrm>
            <a:off x="0" y="2495146"/>
            <a:ext cx="9144000" cy="2308324"/>
          </a:xfrm>
          <a:prstGeom prst="rect">
            <a:avLst/>
          </a:prstGeom>
        </p:spPr>
        <p:txBody>
          <a:bodyPr wrap="square">
            <a:spAutoFit/>
          </a:bodyPr>
          <a:lstStyle/>
          <a:p>
            <a:pPr algn="ctr"/>
            <a:r>
              <a:rPr lang="fr-CA" sz="3600" b="1" dirty="0">
                <a:latin typeface="Arial" panose="020B0604020202020204" pitchFamily="34" charset="0"/>
                <a:cs typeface="Arial" panose="020B0604020202020204" pitchFamily="34" charset="0"/>
              </a:rPr>
              <a:t>Il est interdit d’acheter </a:t>
            </a:r>
          </a:p>
          <a:p>
            <a:pPr algn="ctr"/>
            <a:r>
              <a:rPr lang="fr-CA" sz="3600" b="1" dirty="0">
                <a:latin typeface="Arial" panose="020B0604020202020204" pitchFamily="34" charset="0"/>
                <a:cs typeface="Arial" panose="020B0604020202020204" pitchFamily="34" charset="0"/>
              </a:rPr>
              <a:t>une cigarette électronique                                    à une personne âgée                                              de moins de 19 ans.</a:t>
            </a:r>
          </a:p>
        </p:txBody>
      </p:sp>
      <p:pic>
        <p:nvPicPr>
          <p:cNvPr id="6" name="Image 5">
            <a:extLst>
              <a:ext uri="{FF2B5EF4-FFF2-40B4-BE49-F238E27FC236}">
                <a16:creationId xmlns:a16="http://schemas.microsoft.com/office/drawing/2014/main" id="{06C561B7-7A30-4A17-B880-ED1FD443C002}"/>
              </a:ext>
            </a:extLst>
          </p:cNvPr>
          <p:cNvPicPr>
            <a:picLocks noChangeAspect="1"/>
          </p:cNvPicPr>
          <p:nvPr>
            <p:custDataLst>
              <p:tags r:id="rId4"/>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16602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67544" y="836712"/>
            <a:ext cx="8229600" cy="1143000"/>
          </a:xfrm>
        </p:spPr>
        <p:txBody>
          <a:bodyPr>
            <a:normAutofit/>
          </a:bodyPr>
          <a:lstStyle/>
          <a:p>
            <a:pPr algn="ctr"/>
            <a:r>
              <a:rPr lang="fr-CA" sz="6000" b="1" dirty="0">
                <a:solidFill>
                  <a:srgbClr val="073E87"/>
                </a:solidFill>
                <a:latin typeface="Arial Black" panose="020B0A04020102020204" pitchFamily="34" charset="0"/>
                <a:cs typeface="Aharoni" panose="02010803020104030203" pitchFamily="2" charset="-79"/>
              </a:rPr>
              <a:t>Choix multiples</a:t>
            </a:r>
            <a:endParaRPr lang="fr-CA" sz="60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695575" y="2095765"/>
            <a:ext cx="7752850" cy="3925523"/>
          </a:xfrm>
        </p:spPr>
        <p:txBody>
          <a:bodyPr anchor="t">
            <a:normAutofit/>
          </a:bodyPr>
          <a:lstStyle/>
          <a:p>
            <a:pPr marL="0" indent="0">
              <a:buNone/>
            </a:pPr>
            <a:r>
              <a:rPr lang="fr-CA" dirty="0">
                <a:solidFill>
                  <a:srgbClr val="FF6600"/>
                </a:solidFill>
                <a:latin typeface="Arial" panose="020B0604020202020204" pitchFamily="34" charset="0"/>
                <a:cs typeface="Arial" panose="020B0604020202020204" pitchFamily="34" charset="0"/>
              </a:rPr>
              <a:t>    </a:t>
            </a:r>
            <a:r>
              <a:rPr lang="fr-CA" sz="3500" b="1" dirty="0">
                <a:solidFill>
                  <a:srgbClr val="FF6600"/>
                </a:solidFill>
                <a:latin typeface="Arial" panose="020B0604020202020204" pitchFamily="34" charset="0"/>
                <a:cs typeface="Arial" panose="020B0604020202020204" pitchFamily="34" charset="0"/>
              </a:rPr>
              <a:t>Lequel de ces énoncés est vra</a:t>
            </a:r>
            <a:r>
              <a:rPr lang="fr-CA" sz="3500" b="1" spc="300" dirty="0">
                <a:solidFill>
                  <a:srgbClr val="FF6600"/>
                </a:solidFill>
                <a:latin typeface="Arial" panose="020B0604020202020204" pitchFamily="34" charset="0"/>
                <a:cs typeface="Arial" panose="020B0604020202020204" pitchFamily="34" charset="0"/>
              </a:rPr>
              <a:t>i?</a:t>
            </a:r>
          </a:p>
          <a:p>
            <a:pPr marL="0" indent="0">
              <a:buNone/>
            </a:pPr>
            <a:endParaRPr lang="fr-CA" sz="1200" dirty="0">
              <a:latin typeface="Arial" panose="020B0604020202020204" pitchFamily="34" charset="0"/>
              <a:cs typeface="Arial" panose="020B0604020202020204" pitchFamily="34" charset="0"/>
            </a:endParaRPr>
          </a:p>
          <a:p>
            <a:pPr marL="907542" lvl="1" indent="-514350">
              <a:lnSpc>
                <a:spcPct val="110000"/>
              </a:lnSpc>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J'ai le droit de vapoter dans la cour d'école.</a:t>
            </a:r>
          </a:p>
          <a:p>
            <a:pPr marL="907542" lvl="1" indent="-514350">
              <a:lnSpc>
                <a:spcPct val="110000"/>
              </a:lnSpc>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Il est interdit de vapoter là où il                 est interdit de fumer.</a:t>
            </a:r>
          </a:p>
          <a:p>
            <a:pPr marL="907542" lvl="1" indent="-514350">
              <a:lnSpc>
                <a:spcPct val="110000"/>
              </a:lnSpc>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Un adulte peut vapoter dans sa                       voiture dans la cour d'école.</a:t>
            </a:r>
          </a:p>
        </p:txBody>
      </p:sp>
      <p:pic>
        <p:nvPicPr>
          <p:cNvPr id="5" name="Image 4">
            <a:extLst>
              <a:ext uri="{FF2B5EF4-FFF2-40B4-BE49-F238E27FC236}">
                <a16:creationId xmlns:a16="http://schemas.microsoft.com/office/drawing/2014/main" id="{2F40234C-224F-4EA5-9FD1-8A4EDA2B93DF}"/>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391006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rgbClr val="FF0000"/>
                                      </p:to>
                                    </p:animClr>
                                    <p:animClr clrSpc="rgb" dir="cw">
                                      <p:cBhvr>
                                        <p:cTn id="7" dur="500" fill="hold"/>
                                        <p:tgtEl>
                                          <p:spTgt spid="3">
                                            <p:txEl>
                                              <p:pRg st="3" end="3"/>
                                            </p:txEl>
                                          </p:spTgt>
                                        </p:tgtEl>
                                        <p:attrNameLst>
                                          <p:attrName>fillcolor</p:attrName>
                                        </p:attrNameLst>
                                      </p:cBhvr>
                                      <p:to>
                                        <a:srgbClr val="FF0000"/>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6CB0B9-94AD-44F4-8B63-61920F0610E5}"/>
              </a:ext>
            </a:extLst>
          </p:cNvPr>
          <p:cNvPicPr>
            <a:picLocks noChangeAspect="1"/>
          </p:cNvPicPr>
          <p:nvPr>
            <p:custDataLst>
              <p:tags r:id="rId1"/>
            </p:custDataLst>
          </p:nvPr>
        </p:nvPicPr>
        <p:blipFill>
          <a:blip r:embed="rId5"/>
          <a:stretch>
            <a:fillRect/>
          </a:stretch>
        </p:blipFill>
        <p:spPr>
          <a:xfrm>
            <a:off x="0" y="0"/>
            <a:ext cx="9144000" cy="6874148"/>
          </a:xfrm>
          <a:prstGeom prst="rect">
            <a:avLst/>
          </a:prstGeom>
        </p:spPr>
      </p:pic>
      <p:sp>
        <p:nvSpPr>
          <p:cNvPr id="3" name="ZoneTexte 2"/>
          <p:cNvSpPr txBox="1"/>
          <p:nvPr>
            <p:custDataLst>
              <p:tags r:id="rId2"/>
            </p:custDataLst>
          </p:nvPr>
        </p:nvSpPr>
        <p:spPr>
          <a:xfrm>
            <a:off x="0" y="2775354"/>
            <a:ext cx="9144000" cy="1323439"/>
          </a:xfrm>
          <a:prstGeom prst="rect">
            <a:avLst/>
          </a:prstGeom>
          <a:solidFill>
            <a:srgbClr val="85B4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000" dirty="0">
              <a:ln w="19050">
                <a:solidFill>
                  <a:srgbClr val="FFFFFF"/>
                </a:solidFill>
              </a:ln>
              <a:solidFill>
                <a:srgbClr val="85B400"/>
              </a:solidFill>
              <a:latin typeface="Arial Black" panose="020B0A04020102020204" pitchFamily="34" charset="0"/>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ln w="12700">
                  <a:solidFill>
                    <a:srgbClr val="073E87"/>
                  </a:solidFill>
                </a:ln>
                <a:solidFill>
                  <a:schemeClr val="bg1"/>
                </a:solidFill>
                <a:latin typeface="Arial Black" panose="020B0A04020102020204" pitchFamily="34" charset="0"/>
                <a:cs typeface="Aharoni" panose="02010803020104030203" pitchFamily="2" charset="-79"/>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2707292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0" y="2505670"/>
            <a:ext cx="9144000" cy="1846659"/>
          </a:xfrm>
          <a:prstGeom prst="rect">
            <a:avLst/>
          </a:prstGeom>
          <a:noFill/>
        </p:spPr>
        <p:txBody>
          <a:bodyPr wrap="square" rtlCol="0">
            <a:spAutoFit/>
          </a:bodyPr>
          <a:lstStyle/>
          <a:p>
            <a:pPr algn="ctr"/>
            <a:r>
              <a:rPr lang="fr-CA" sz="6000" dirty="0">
                <a:solidFill>
                  <a:srgbClr val="073E87"/>
                </a:solidFill>
                <a:latin typeface="Arial Black" panose="020B0A04020102020204" pitchFamily="34" charset="0"/>
                <a:cs typeface="Aharoni" panose="02010803020104030203" pitchFamily="2" charset="-79"/>
              </a:rPr>
              <a:t>Module 5</a:t>
            </a:r>
          </a:p>
          <a:p>
            <a:pPr algn="ctr"/>
            <a:endParaRPr lang="fr-CA" sz="1000" dirty="0">
              <a:solidFill>
                <a:srgbClr val="073E87"/>
              </a:solidFill>
              <a:latin typeface="Arial Black" panose="020B0A04020102020204" pitchFamily="34" charset="0"/>
              <a:cs typeface="Aharoni" panose="02010803020104030203" pitchFamily="2" charset="-79"/>
            </a:endParaRPr>
          </a:p>
          <a:p>
            <a:pPr algn="ctr"/>
            <a:r>
              <a:rPr lang="fr-CA" sz="4400" dirty="0">
                <a:solidFill>
                  <a:srgbClr val="85B400"/>
                </a:solidFill>
                <a:latin typeface="Arial Black" panose="020B0A04020102020204" pitchFamily="34" charset="0"/>
                <a:cs typeface="Aharoni" panose="02010803020104030203" pitchFamily="2" charset="-79"/>
              </a:rPr>
              <a:t>Stratégies de refus</a:t>
            </a:r>
          </a:p>
        </p:txBody>
      </p:sp>
    </p:spTree>
    <p:extLst>
      <p:ext uri="{BB962C8B-B14F-4D97-AF65-F5344CB8AC3E}">
        <p14:creationId xmlns:p14="http://schemas.microsoft.com/office/powerpoint/2010/main" val="4189489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custDataLst>
              <p:tags r:id="rId1"/>
            </p:custDataLst>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8965"/>
          <a:stretch/>
        </p:blipFill>
        <p:spPr>
          <a:xfrm>
            <a:off x="0" y="1"/>
            <a:ext cx="9143999" cy="6858000"/>
          </a:xfrm>
          <a:prstGeom prst="rect">
            <a:avLst/>
          </a:prstGeom>
        </p:spPr>
      </p:pic>
      <p:sp>
        <p:nvSpPr>
          <p:cNvPr id="7" name="Rectangle 6">
            <a:extLst>
              <a:ext uri="{FF2B5EF4-FFF2-40B4-BE49-F238E27FC236}">
                <a16:creationId xmlns:a16="http://schemas.microsoft.com/office/drawing/2014/main" id="{BEEFFAA4-EB51-4871-8D89-C5650D5086BC}"/>
              </a:ext>
            </a:extLst>
          </p:cNvPr>
          <p:cNvSpPr/>
          <p:nvPr>
            <p:custDataLst>
              <p:tags r:id="rId2"/>
            </p:custDataLst>
          </p:nvPr>
        </p:nvSpPr>
        <p:spPr>
          <a:xfrm>
            <a:off x="-1" y="5705871"/>
            <a:ext cx="9144000" cy="1152128"/>
          </a:xfrm>
          <a:prstGeom prst="rect">
            <a:avLst/>
          </a:prstGeom>
          <a:solidFill>
            <a:srgbClr val="073E8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5400" dirty="0">
                <a:solidFill>
                  <a:schemeClr val="bg1"/>
                </a:solidFill>
                <a:latin typeface="Arial Black" panose="020B0A04020102020204" pitchFamily="34" charset="0"/>
              </a:rPr>
              <a:t>Comment dire </a:t>
            </a:r>
            <a:r>
              <a:rPr lang="fr-CA" sz="5400" dirty="0">
                <a:ln>
                  <a:solidFill>
                    <a:schemeClr val="bg1"/>
                  </a:solidFill>
                </a:ln>
                <a:solidFill>
                  <a:srgbClr val="FF6600"/>
                </a:solidFill>
                <a:latin typeface="Arial Black" panose="020B0A04020102020204" pitchFamily="34" charset="0"/>
              </a:rPr>
              <a:t>NO</a:t>
            </a:r>
            <a:r>
              <a:rPr lang="fr-CA" sz="5400" spc="300" dirty="0">
                <a:ln>
                  <a:solidFill>
                    <a:schemeClr val="bg1"/>
                  </a:solidFill>
                </a:ln>
                <a:solidFill>
                  <a:srgbClr val="FF6600"/>
                </a:solidFill>
                <a:latin typeface="Arial Black" panose="020B0A04020102020204" pitchFamily="34" charset="0"/>
              </a:rPr>
              <a:t>N</a:t>
            </a:r>
            <a:r>
              <a:rPr lang="fr-CA" sz="5400" spc="300" dirty="0">
                <a:ln>
                  <a:solidFill>
                    <a:schemeClr val="bg1"/>
                  </a:solidFill>
                </a:ln>
                <a:solidFill>
                  <a:schemeClr val="bg1"/>
                </a:solidFill>
                <a:latin typeface="Arial Black" panose="020B0A04020102020204" pitchFamily="34" charset="0"/>
              </a:rPr>
              <a:t>?</a:t>
            </a:r>
            <a:endParaRPr lang="fr-CA" sz="5400" spc="3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4007531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custDataLst>
              <p:tags r:id="rId2"/>
            </p:custDataLst>
          </p:nvPr>
        </p:nvSpPr>
        <p:spPr>
          <a:xfrm>
            <a:off x="173323" y="260648"/>
            <a:ext cx="8797354" cy="49710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 name="Image 2">
            <a:extLst>
              <a:ext uri="{FF2B5EF4-FFF2-40B4-BE49-F238E27FC236}">
                <a16:creationId xmlns:a16="http://schemas.microsoft.com/office/drawing/2014/main" id="{855F51CB-A5ED-4482-B389-FECB66BC9376}"/>
              </a:ext>
            </a:extLst>
          </p:cNvPr>
          <p:cNvPicPr>
            <a:picLocks noChangeAspect="1"/>
          </p:cNvPicPr>
          <p:nvPr>
            <p:custDataLst>
              <p:tags r:id="rId3"/>
            </p:custDataLst>
          </p:nvPr>
        </p:nvPicPr>
        <p:blipFill rotWithShape="1">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rcRect l="10977" r="6951"/>
          <a:stretch/>
        </p:blipFill>
        <p:spPr>
          <a:xfrm>
            <a:off x="6386174" y="2481421"/>
            <a:ext cx="2204268" cy="2685755"/>
          </a:xfrm>
          <a:prstGeom prst="rect">
            <a:avLst/>
          </a:prstGeom>
        </p:spPr>
      </p:pic>
      <p:pic>
        <p:nvPicPr>
          <p:cNvPr id="16" name="Image 15">
            <a:extLst>
              <a:ext uri="{FF2B5EF4-FFF2-40B4-BE49-F238E27FC236}">
                <a16:creationId xmlns:a16="http://schemas.microsoft.com/office/drawing/2014/main" id="{F1430561-1E28-4293-A668-3DBF5A50FFDC}"/>
              </a:ext>
            </a:extLst>
          </p:cNvPr>
          <p:cNvPicPr>
            <a:picLocks noChangeAspect="1"/>
          </p:cNvPicPr>
          <p:nvPr>
            <p:custDataLst>
              <p:tags r:id="rId4"/>
            </p:custDataLst>
          </p:nvPr>
        </p:nvPicPr>
        <p:blipFill rotWithShape="1">
          <a:blip r:embed="rId14">
            <a:extLst>
              <a:ext uri="{BEBA8EAE-BF5A-486C-A8C5-ECC9F3942E4B}">
                <a14:imgProps xmlns:a14="http://schemas.microsoft.com/office/drawing/2010/main">
                  <a14:imgLayer r:embed="rId15">
                    <a14:imgEffect>
                      <a14:sharpenSoften amount="25000"/>
                    </a14:imgEffect>
                    <a14:imgEffect>
                      <a14:saturation sat="200000"/>
                    </a14:imgEffect>
                  </a14:imgLayer>
                </a14:imgProps>
              </a:ext>
            </a:extLst>
          </a:blip>
          <a:srcRect l="2384" b="10927"/>
          <a:stretch/>
        </p:blipFill>
        <p:spPr>
          <a:xfrm>
            <a:off x="181489" y="2138088"/>
            <a:ext cx="2877554" cy="1802676"/>
          </a:xfrm>
          <a:prstGeom prst="rect">
            <a:avLst/>
          </a:prstGeom>
        </p:spPr>
      </p:pic>
      <p:pic>
        <p:nvPicPr>
          <p:cNvPr id="2" name="Image 1">
            <a:extLst>
              <a:ext uri="{FF2B5EF4-FFF2-40B4-BE49-F238E27FC236}">
                <a16:creationId xmlns:a16="http://schemas.microsoft.com/office/drawing/2014/main" id="{D2707BBF-9A0A-4D4F-BAEB-879F6ABDE19D}"/>
              </a:ext>
            </a:extLst>
          </p:cNvPr>
          <p:cNvPicPr>
            <a:picLocks noChangeAspect="1"/>
          </p:cNvPicPr>
          <p:nvPr>
            <p:custDataLst>
              <p:tags r:id="rId5"/>
            </p:custDataLst>
          </p:nvPr>
        </p:nvPicPr>
        <p:blipFill rotWithShape="1">
          <a:blip r:embed="rId16">
            <a:extLst>
              <a:ext uri="{BEBA8EAE-BF5A-486C-A8C5-ECC9F3942E4B}">
                <a14:imgProps xmlns:a14="http://schemas.microsoft.com/office/drawing/2010/main">
                  <a14:imgLayer r:embed="rId17">
                    <a14:imgEffect>
                      <a14:sharpenSoften amount="25000"/>
                    </a14:imgEffect>
                    <a14:imgEffect>
                      <a14:saturation sat="200000"/>
                    </a14:imgEffect>
                  </a14:imgLayer>
                </a14:imgProps>
              </a:ext>
            </a:extLst>
          </a:blip>
          <a:srcRect l="3798" t="3979" b="9649"/>
          <a:stretch/>
        </p:blipFill>
        <p:spPr>
          <a:xfrm>
            <a:off x="2953705" y="3061754"/>
            <a:ext cx="3322595" cy="1988723"/>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custDataLst>
              <p:tags r:id="rId6"/>
            </p:custDataLst>
          </p:nvPr>
        </p:nvSpPr>
        <p:spPr>
          <a:xfrm>
            <a:off x="525708" y="392168"/>
            <a:ext cx="2724406" cy="1512168"/>
          </a:xfrm>
          <a:prstGeom prst="wedgeEllipseCallout">
            <a:avLst>
              <a:gd name="adj1" fmla="val -6315"/>
              <a:gd name="adj2" fmla="val 6689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latin typeface="Arial Black" panose="020B0A04020102020204" pitchFamily="34" charset="0"/>
              </a:rPr>
              <a:t>Non merci,</a:t>
            </a:r>
          </a:p>
          <a:p>
            <a:pPr algn="ctr"/>
            <a:r>
              <a:rPr lang="fr-CA" sz="2000" b="1" dirty="0">
                <a:solidFill>
                  <a:schemeClr val="tx1"/>
                </a:solidFill>
                <a:latin typeface="Arial Black" panose="020B0A04020102020204" pitchFamily="34" charset="0"/>
              </a:rPr>
              <a:t>je ne vapote PA</a:t>
            </a:r>
            <a:r>
              <a:rPr lang="fr-CA" sz="2000" b="1" spc="300" dirty="0">
                <a:solidFill>
                  <a:schemeClr val="tx1"/>
                </a:solidFill>
                <a:latin typeface="Arial Black" panose="020B0A04020102020204" pitchFamily="34" charset="0"/>
              </a:rPr>
              <a:t>S!</a:t>
            </a:r>
          </a:p>
        </p:txBody>
      </p:sp>
      <p:sp>
        <p:nvSpPr>
          <p:cNvPr id="17" name="Bulle narrative : ronde 16">
            <a:extLst>
              <a:ext uri="{FF2B5EF4-FFF2-40B4-BE49-F238E27FC236}">
                <a16:creationId xmlns:a16="http://schemas.microsoft.com/office/drawing/2014/main" id="{AAAD25C5-8F46-4912-991D-B58C92718153}"/>
              </a:ext>
            </a:extLst>
          </p:cNvPr>
          <p:cNvSpPr/>
          <p:nvPr>
            <p:custDataLst>
              <p:tags r:id="rId7"/>
            </p:custDataLst>
          </p:nvPr>
        </p:nvSpPr>
        <p:spPr>
          <a:xfrm>
            <a:off x="6219174" y="392168"/>
            <a:ext cx="2664296" cy="1835112"/>
          </a:xfrm>
          <a:prstGeom prst="wedgeEllipseCallout">
            <a:avLst>
              <a:gd name="adj1" fmla="val 8245"/>
              <a:gd name="adj2" fmla="val 7062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b="1" dirty="0">
                <a:solidFill>
                  <a:schemeClr val="tx1"/>
                </a:solidFill>
                <a:latin typeface="Arial Black" panose="020B0A04020102020204" pitchFamily="34" charset="0"/>
              </a:rPr>
              <a:t>Si tu vapotes,  tu as trois fois plus de risques d’essayer la cigarette.</a:t>
            </a:r>
          </a:p>
        </p:txBody>
      </p:sp>
      <p:sp>
        <p:nvSpPr>
          <p:cNvPr id="11" name="Bulle narrative : ronde 10">
            <a:extLst>
              <a:ext uri="{FF2B5EF4-FFF2-40B4-BE49-F238E27FC236}">
                <a16:creationId xmlns:a16="http://schemas.microsoft.com/office/drawing/2014/main" id="{E7251C39-34FC-47B8-AE0C-3578510E0ED7}"/>
              </a:ext>
            </a:extLst>
          </p:cNvPr>
          <p:cNvSpPr/>
          <p:nvPr>
            <p:custDataLst>
              <p:tags r:id="rId8"/>
            </p:custDataLst>
          </p:nvPr>
        </p:nvSpPr>
        <p:spPr>
          <a:xfrm>
            <a:off x="3224200" y="1059345"/>
            <a:ext cx="2907767" cy="1650570"/>
          </a:xfrm>
          <a:prstGeom prst="wedgeEllipseCallout">
            <a:avLst>
              <a:gd name="adj1" fmla="val -1663"/>
              <a:gd name="adj2" fmla="val 7118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latin typeface="Arial Black" panose="020B0A04020102020204" pitchFamily="34" charset="0"/>
              </a:rPr>
              <a:t>Ne pas vapoter               me fait économise</a:t>
            </a:r>
            <a:r>
              <a:rPr lang="fr-CA" sz="2000" b="1" spc="300" dirty="0">
                <a:solidFill>
                  <a:schemeClr val="tx1"/>
                </a:solidFill>
                <a:latin typeface="Arial Black" panose="020B0A04020102020204" pitchFamily="34" charset="0"/>
              </a:rPr>
              <a:t>r!</a:t>
            </a:r>
          </a:p>
        </p:txBody>
      </p:sp>
    </p:spTree>
    <p:extLst>
      <p:ext uri="{BB962C8B-B14F-4D97-AF65-F5344CB8AC3E}">
        <p14:creationId xmlns:p14="http://schemas.microsoft.com/office/powerpoint/2010/main" val="354461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custDataLst>
              <p:tags r:id="rId2"/>
            </p:custDataLst>
          </p:nvPr>
        </p:nvSpPr>
        <p:spPr>
          <a:xfrm>
            <a:off x="220290" y="260648"/>
            <a:ext cx="8703419" cy="49675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4" name="Image 3">
            <a:extLst>
              <a:ext uri="{FF2B5EF4-FFF2-40B4-BE49-F238E27FC236}">
                <a16:creationId xmlns:a16="http://schemas.microsoft.com/office/drawing/2014/main" id="{8BE14492-2771-4902-AC90-1FBCAAD325C3}"/>
              </a:ext>
            </a:extLst>
          </p:cNvPr>
          <p:cNvPicPr>
            <a:picLocks noChangeAspect="1"/>
          </p:cNvPicPr>
          <p:nvPr>
            <p:custDataLst>
              <p:tags r:id="rId3"/>
            </p:custDataLst>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l="22438" t="7476" r="11413"/>
          <a:stretch/>
        </p:blipFill>
        <p:spPr>
          <a:xfrm>
            <a:off x="610285" y="511759"/>
            <a:ext cx="2631351" cy="2453691"/>
          </a:xfrm>
          <a:prstGeom prst="rect">
            <a:avLst/>
          </a:prstGeom>
        </p:spPr>
      </p:pic>
      <p:pic>
        <p:nvPicPr>
          <p:cNvPr id="6" name="Image 5">
            <a:extLst>
              <a:ext uri="{FF2B5EF4-FFF2-40B4-BE49-F238E27FC236}">
                <a16:creationId xmlns:a16="http://schemas.microsoft.com/office/drawing/2014/main" id="{78612CD0-242C-40C9-860B-C93C7906C89A}"/>
              </a:ext>
            </a:extLst>
          </p:cNvPr>
          <p:cNvPicPr>
            <a:picLocks noChangeAspect="1"/>
          </p:cNvPicPr>
          <p:nvPr>
            <p:custDataLst>
              <p:tags r:id="rId4"/>
            </p:custDataLst>
          </p:nvPr>
        </p:nvPicPr>
        <p:blipFill rotWithShape="1">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rcRect l="15853" r="3913"/>
          <a:stretch/>
        </p:blipFill>
        <p:spPr>
          <a:xfrm>
            <a:off x="5902366" y="2418633"/>
            <a:ext cx="2980564" cy="2809560"/>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custDataLst>
              <p:tags r:id="rId5"/>
            </p:custDataLst>
          </p:nvPr>
        </p:nvSpPr>
        <p:spPr>
          <a:xfrm>
            <a:off x="3760900" y="448860"/>
            <a:ext cx="3155641" cy="1969773"/>
          </a:xfrm>
          <a:prstGeom prst="wedgeEllipseCallout">
            <a:avLst>
              <a:gd name="adj1" fmla="val -67335"/>
              <a:gd name="adj2" fmla="val 1938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latin typeface="Arial Black" panose="020B0A04020102020204" pitchFamily="34" charset="0"/>
              </a:rPr>
              <a:t>Pourquoi vapotes–t</a:t>
            </a:r>
            <a:r>
              <a:rPr lang="fr-CA" sz="2000" b="1" spc="300" dirty="0">
                <a:solidFill>
                  <a:schemeClr val="tx1"/>
                </a:solidFill>
                <a:latin typeface="Arial Black" panose="020B0A04020102020204" pitchFamily="34" charset="0"/>
              </a:rPr>
              <a:t>u?</a:t>
            </a:r>
          </a:p>
        </p:txBody>
      </p:sp>
      <p:sp>
        <p:nvSpPr>
          <p:cNvPr id="17" name="Bulle narrative : ronde 16">
            <a:extLst>
              <a:ext uri="{FF2B5EF4-FFF2-40B4-BE49-F238E27FC236}">
                <a16:creationId xmlns:a16="http://schemas.microsoft.com/office/drawing/2014/main" id="{AAAD25C5-8F46-4912-991D-B58C92718153}"/>
              </a:ext>
            </a:extLst>
          </p:cNvPr>
          <p:cNvSpPr/>
          <p:nvPr>
            <p:custDataLst>
              <p:tags r:id="rId6"/>
            </p:custDataLst>
          </p:nvPr>
        </p:nvSpPr>
        <p:spPr>
          <a:xfrm>
            <a:off x="2843808" y="2998100"/>
            <a:ext cx="2631351" cy="1788902"/>
          </a:xfrm>
          <a:prstGeom prst="wedgeEllipseCallout">
            <a:avLst>
              <a:gd name="adj1" fmla="val 70265"/>
              <a:gd name="adj2" fmla="val -298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latin typeface="Arial Black" panose="020B0A04020102020204" pitchFamily="34" charset="0"/>
              </a:rPr>
              <a:t>Non merc</a:t>
            </a:r>
            <a:r>
              <a:rPr lang="fr-CA" sz="2000" b="1" spc="300" dirty="0">
                <a:solidFill>
                  <a:schemeClr val="tx1"/>
                </a:solidFill>
                <a:latin typeface="Arial Black" panose="020B0A04020102020204" pitchFamily="34" charset="0"/>
              </a:rPr>
              <a:t>i!           </a:t>
            </a:r>
            <a:r>
              <a:rPr lang="fr-CA" sz="2000" b="1" dirty="0">
                <a:solidFill>
                  <a:schemeClr val="tx1"/>
                </a:solidFill>
                <a:latin typeface="Arial Black" panose="020B0A04020102020204" pitchFamily="34" charset="0"/>
              </a:rPr>
              <a:t>Je dois m’en aller.</a:t>
            </a:r>
          </a:p>
        </p:txBody>
      </p:sp>
    </p:spTree>
    <p:extLst>
      <p:ext uri="{BB962C8B-B14F-4D97-AF65-F5344CB8AC3E}">
        <p14:creationId xmlns:p14="http://schemas.microsoft.com/office/powerpoint/2010/main" val="18254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custDataLst>
              <p:tags r:id="rId2"/>
            </p:custDataLst>
          </p:nvPr>
        </p:nvSpPr>
        <p:spPr>
          <a:xfrm>
            <a:off x="215516" y="260648"/>
            <a:ext cx="8712968" cy="4953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4" name="Image 3">
            <a:extLst>
              <a:ext uri="{FF2B5EF4-FFF2-40B4-BE49-F238E27FC236}">
                <a16:creationId xmlns:a16="http://schemas.microsoft.com/office/drawing/2014/main" id="{84B52AEE-399F-4247-99A7-5FA9963FFBC5}"/>
              </a:ext>
            </a:extLst>
          </p:cNvPr>
          <p:cNvPicPr>
            <a:picLocks noChangeAspect="1"/>
          </p:cNvPicPr>
          <p:nvPr>
            <p:custDataLst>
              <p:tags r:id="rId3"/>
            </p:custDataLst>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l="13267" r="11343" b="10858"/>
          <a:stretch/>
        </p:blipFill>
        <p:spPr>
          <a:xfrm>
            <a:off x="557807" y="548345"/>
            <a:ext cx="2808313" cy="2213701"/>
          </a:xfrm>
          <a:prstGeom prst="rect">
            <a:avLst/>
          </a:prstGeom>
        </p:spPr>
      </p:pic>
      <p:sp>
        <p:nvSpPr>
          <p:cNvPr id="17" name="Bulle narrative : ronde 16">
            <a:extLst>
              <a:ext uri="{FF2B5EF4-FFF2-40B4-BE49-F238E27FC236}">
                <a16:creationId xmlns:a16="http://schemas.microsoft.com/office/drawing/2014/main" id="{AAAD25C5-8F46-4912-991D-B58C92718153}"/>
              </a:ext>
            </a:extLst>
          </p:cNvPr>
          <p:cNvSpPr/>
          <p:nvPr>
            <p:custDataLst>
              <p:tags r:id="rId4"/>
            </p:custDataLst>
          </p:nvPr>
        </p:nvSpPr>
        <p:spPr>
          <a:xfrm>
            <a:off x="4175702" y="632308"/>
            <a:ext cx="3240360" cy="1950856"/>
          </a:xfrm>
          <a:prstGeom prst="wedgeEllipseCallout">
            <a:avLst>
              <a:gd name="adj1" fmla="val -83318"/>
              <a:gd name="adj2" fmla="val 1186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latin typeface="Arial Black" panose="020B0A04020102020204" pitchFamily="34" charset="0"/>
              </a:rPr>
              <a:t>NO</a:t>
            </a:r>
            <a:r>
              <a:rPr lang="fr-CA" sz="2000" b="1" spc="300" dirty="0">
                <a:solidFill>
                  <a:schemeClr val="tx1"/>
                </a:solidFill>
                <a:latin typeface="Arial Black" panose="020B0A04020102020204" pitchFamily="34" charset="0"/>
              </a:rPr>
              <a:t>N!</a:t>
            </a:r>
          </a:p>
          <a:p>
            <a:pPr algn="ctr"/>
            <a:r>
              <a:rPr lang="fr-CA" sz="2000" b="1" dirty="0">
                <a:solidFill>
                  <a:schemeClr val="tx1"/>
                </a:solidFill>
                <a:latin typeface="Arial Black" panose="020B0A04020102020204" pitchFamily="34" charset="0"/>
              </a:rPr>
              <a:t>Viens, on va aller jouer au hockey.</a:t>
            </a:r>
          </a:p>
        </p:txBody>
      </p:sp>
      <p:pic>
        <p:nvPicPr>
          <p:cNvPr id="7" name="Image 6">
            <a:extLst>
              <a:ext uri="{FF2B5EF4-FFF2-40B4-BE49-F238E27FC236}">
                <a16:creationId xmlns:a16="http://schemas.microsoft.com/office/drawing/2014/main" id="{61EE3191-78D9-4C42-9F1D-27471E35A4AF}"/>
              </a:ext>
            </a:extLst>
          </p:cNvPr>
          <p:cNvPicPr>
            <a:picLocks noChangeAspect="1"/>
          </p:cNvPicPr>
          <p:nvPr>
            <p:custDataLst>
              <p:tags r:id="rId5"/>
            </p:custDataLst>
          </p:nvPr>
        </p:nvPicPr>
        <p:blipFill rotWithShape="1">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rcRect l="10671" t="8657" r="21077" b="6294"/>
          <a:stretch/>
        </p:blipFill>
        <p:spPr>
          <a:xfrm>
            <a:off x="5551884" y="2668107"/>
            <a:ext cx="3064590" cy="2545884"/>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custDataLst>
              <p:tags r:id="rId6"/>
            </p:custDataLst>
          </p:nvPr>
        </p:nvSpPr>
        <p:spPr>
          <a:xfrm>
            <a:off x="1763688" y="2954823"/>
            <a:ext cx="3476186" cy="2105190"/>
          </a:xfrm>
          <a:prstGeom prst="wedgeEllipseCallout">
            <a:avLst>
              <a:gd name="adj1" fmla="val 74715"/>
              <a:gd name="adj2" fmla="val 83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Arial Black" panose="020B0A04020102020204" pitchFamily="34" charset="0"/>
              </a:rPr>
              <a:t>Non merc</a:t>
            </a:r>
            <a:r>
              <a:rPr lang="en-CA" sz="2000" b="1" spc="300" dirty="0">
                <a:solidFill>
                  <a:schemeClr val="tx1"/>
                </a:solidFill>
                <a:latin typeface="Arial Black" panose="020B0A04020102020204" pitchFamily="34" charset="0"/>
              </a:rPr>
              <a:t>i!</a:t>
            </a:r>
          </a:p>
          <a:p>
            <a:pPr algn="ctr"/>
            <a:r>
              <a:rPr lang="en-CA" sz="2000" b="1" dirty="0">
                <a:solidFill>
                  <a:schemeClr val="tx1"/>
                </a:solidFill>
                <a:latin typeface="Arial Black" panose="020B0A04020102020204" pitchFamily="34" charset="0"/>
              </a:rPr>
              <a:t>Non merc</a:t>
            </a:r>
            <a:r>
              <a:rPr lang="en-CA" sz="2000" b="1" spc="300" dirty="0">
                <a:solidFill>
                  <a:schemeClr val="tx1"/>
                </a:solidFill>
                <a:latin typeface="Arial Black" panose="020B0A04020102020204" pitchFamily="34" charset="0"/>
              </a:rPr>
              <a:t>i!</a:t>
            </a:r>
          </a:p>
          <a:p>
            <a:pPr algn="ctr"/>
            <a:r>
              <a:rPr lang="en-CA" sz="2000" b="1" dirty="0">
                <a:solidFill>
                  <a:schemeClr val="tx1"/>
                </a:solidFill>
                <a:latin typeface="Arial Black" panose="020B0A04020102020204" pitchFamily="34" charset="0"/>
              </a:rPr>
              <a:t>Non merc</a:t>
            </a:r>
            <a:r>
              <a:rPr lang="en-CA" sz="2000" b="1" spc="300" dirty="0">
                <a:solidFill>
                  <a:schemeClr val="tx1"/>
                </a:solidFill>
                <a:latin typeface="Arial Black" panose="020B0A04020102020204" pitchFamily="34" charset="0"/>
              </a:rPr>
              <a:t>i!</a:t>
            </a:r>
            <a:endParaRPr lang="fr-CA" b="1" spc="3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409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custDataLst>
              <p:tags r:id="rId2"/>
            </p:custDataLst>
          </p:nvPr>
        </p:nvSpPr>
        <p:spPr>
          <a:xfrm>
            <a:off x="215516" y="257239"/>
            <a:ext cx="8712968" cy="49781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 name="Image 2">
            <a:extLst>
              <a:ext uri="{FF2B5EF4-FFF2-40B4-BE49-F238E27FC236}">
                <a16:creationId xmlns:a16="http://schemas.microsoft.com/office/drawing/2014/main" id="{5FB5B8E1-2B00-407F-8579-1A2F85B8FCB8}"/>
              </a:ext>
            </a:extLst>
          </p:cNvPr>
          <p:cNvPicPr>
            <a:picLocks noChangeAspect="1"/>
          </p:cNvPicPr>
          <p:nvPr>
            <p:custDataLst>
              <p:tags r:id="rId3"/>
            </p:custDataLst>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rcRect l="26375" t="5113" r="22438" b="2608"/>
          <a:stretch/>
        </p:blipFill>
        <p:spPr>
          <a:xfrm>
            <a:off x="6225754" y="2344929"/>
            <a:ext cx="2453134" cy="2890502"/>
          </a:xfrm>
          <a:prstGeom prst="rect">
            <a:avLst/>
          </a:prstGeom>
        </p:spPr>
      </p:pic>
      <p:pic>
        <p:nvPicPr>
          <p:cNvPr id="6" name="Image 5">
            <a:extLst>
              <a:ext uri="{FF2B5EF4-FFF2-40B4-BE49-F238E27FC236}">
                <a16:creationId xmlns:a16="http://schemas.microsoft.com/office/drawing/2014/main" id="{6D268294-9C70-4DE6-BC1E-B09362F6C5B2}"/>
              </a:ext>
            </a:extLst>
          </p:cNvPr>
          <p:cNvPicPr>
            <a:picLocks noChangeAspect="1"/>
          </p:cNvPicPr>
          <p:nvPr>
            <p:custDataLst>
              <p:tags r:id="rId4"/>
            </p:custDataLst>
          </p:nvPr>
        </p:nvPicPr>
        <p:blipFill rotWithShape="1">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rcRect l="20526" t="2750" r="16048" b="2750"/>
          <a:stretch/>
        </p:blipFill>
        <p:spPr>
          <a:xfrm>
            <a:off x="271367" y="415000"/>
            <a:ext cx="2834163" cy="2815096"/>
          </a:xfrm>
          <a:prstGeom prst="rect">
            <a:avLst/>
          </a:prstGeom>
        </p:spPr>
      </p:pic>
      <p:sp>
        <p:nvSpPr>
          <p:cNvPr id="10" name="Bulle narrative : ronde 9">
            <a:extLst>
              <a:ext uri="{FF2B5EF4-FFF2-40B4-BE49-F238E27FC236}">
                <a16:creationId xmlns:a16="http://schemas.microsoft.com/office/drawing/2014/main" id="{4A32B552-F89A-4636-A019-58BB77380F0C}"/>
              </a:ext>
            </a:extLst>
          </p:cNvPr>
          <p:cNvSpPr/>
          <p:nvPr>
            <p:custDataLst>
              <p:tags r:id="rId5"/>
            </p:custDataLst>
          </p:nvPr>
        </p:nvSpPr>
        <p:spPr>
          <a:xfrm>
            <a:off x="3419873" y="707198"/>
            <a:ext cx="4032448" cy="1761680"/>
          </a:xfrm>
          <a:prstGeom prst="wedgeEllipseCallout">
            <a:avLst>
              <a:gd name="adj1" fmla="val -67200"/>
              <a:gd name="adj2" fmla="val 2012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900" b="1" dirty="0">
                <a:solidFill>
                  <a:schemeClr val="tx1"/>
                </a:solidFill>
                <a:latin typeface="Arial Black" panose="020B0A04020102020204" pitchFamily="34" charset="0"/>
              </a:rPr>
              <a:t>Non merc</a:t>
            </a:r>
            <a:r>
              <a:rPr lang="fr-CA" sz="1900" b="1" spc="300" dirty="0">
                <a:solidFill>
                  <a:schemeClr val="tx1"/>
                </a:solidFill>
                <a:latin typeface="Arial Black" panose="020B0A04020102020204" pitchFamily="34" charset="0"/>
              </a:rPr>
              <a:t>i</a:t>
            </a:r>
            <a:r>
              <a:rPr lang="fr-CA" sz="1900" b="1" dirty="0">
                <a:solidFill>
                  <a:schemeClr val="tx1"/>
                </a:solidFill>
                <a:latin typeface="Arial Black" panose="020B0A04020102020204" pitchFamily="34" charset="0"/>
              </a:rPr>
              <a:t>! Est-ce que ça veut dire que je dois vapoter pour être ton am</a:t>
            </a:r>
            <a:r>
              <a:rPr lang="fr-CA" sz="1900" b="1" spc="300" dirty="0">
                <a:solidFill>
                  <a:schemeClr val="tx1"/>
                </a:solidFill>
                <a:latin typeface="Arial Black" panose="020B0A04020102020204" pitchFamily="34" charset="0"/>
              </a:rPr>
              <a:t>i?</a:t>
            </a:r>
          </a:p>
        </p:txBody>
      </p:sp>
      <p:sp>
        <p:nvSpPr>
          <p:cNvPr id="2" name="Phylactère : pensées 1">
            <a:extLst>
              <a:ext uri="{FF2B5EF4-FFF2-40B4-BE49-F238E27FC236}">
                <a16:creationId xmlns:a16="http://schemas.microsoft.com/office/drawing/2014/main" id="{F5C8C876-CB52-4313-860B-8365B6A793B2}"/>
              </a:ext>
            </a:extLst>
          </p:cNvPr>
          <p:cNvSpPr/>
          <p:nvPr>
            <p:custDataLst>
              <p:tags r:id="rId6"/>
            </p:custDataLst>
          </p:nvPr>
        </p:nvSpPr>
        <p:spPr>
          <a:xfrm>
            <a:off x="2411760" y="3133372"/>
            <a:ext cx="3381736" cy="1950856"/>
          </a:xfrm>
          <a:prstGeom prst="cloudCallout">
            <a:avLst>
              <a:gd name="adj1" fmla="val 64058"/>
              <a:gd name="adj2" fmla="val -53879"/>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800" b="1" dirty="0">
              <a:solidFill>
                <a:schemeClr val="tx1"/>
              </a:solidFill>
              <a:latin typeface="Arial Black" panose="020B0A04020102020204" pitchFamily="34" charset="0"/>
            </a:endParaRPr>
          </a:p>
          <a:p>
            <a:pPr marL="95250" algn="ctr"/>
            <a:r>
              <a:rPr lang="fr-CA" sz="2000" b="1" dirty="0">
                <a:solidFill>
                  <a:schemeClr val="tx1"/>
                </a:solidFill>
                <a:latin typeface="Arial Black" panose="020B0A04020102020204" pitchFamily="34" charset="0"/>
              </a:rPr>
              <a:t>Ignore tout simplement l’autre personne. </a:t>
            </a:r>
          </a:p>
        </p:txBody>
      </p:sp>
    </p:spTree>
    <p:extLst>
      <p:ext uri="{BB962C8B-B14F-4D97-AF65-F5344CB8AC3E}">
        <p14:creationId xmlns:p14="http://schemas.microsoft.com/office/powerpoint/2010/main" val="33491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artinM2\AppData\Local\Microsoft\Windows\INetCache\IE\9CQ97IQA\42273690111_71c741a50e_b[1].jpg"/>
          <p:cNvPicPr>
            <a:picLocks noChangeAspect="1" noChangeArrowheads="1"/>
          </p:cNvPicPr>
          <p:nvPr>
            <p:custDataLst>
              <p:tags r:id="rId1"/>
            </p:custDataLst>
          </p:nvPr>
        </p:nvPicPr>
        <p:blipFill rotWithShape="1">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239" r="8358" b="3959"/>
          <a:stretch/>
        </p:blipFill>
        <p:spPr bwMode="auto">
          <a:xfrm>
            <a:off x="4381465" y="3857217"/>
            <a:ext cx="4220898" cy="29408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custDataLst>
              <p:tags r:id="rId2"/>
            </p:custDataLst>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t="2722" b="3660"/>
          <a:stretch/>
        </p:blipFill>
        <p:spPr bwMode="auto">
          <a:xfrm>
            <a:off x="683568" y="188640"/>
            <a:ext cx="2880320" cy="350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custDataLst>
              <p:tags r:id="rId3"/>
            </p:custDataLst>
          </p:nvPr>
        </p:nvPicPr>
        <p:blipFill rotWithShape="1">
          <a:blip r:embed="rId12">
            <a:extLst>
              <a:ext uri="{BEBA8EAE-BF5A-486C-A8C5-ECC9F3942E4B}">
                <a14:imgProps xmlns:a14="http://schemas.microsoft.com/office/drawing/2010/main">
                  <a14:imgLayer r:embed="rId1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7800" b="2956"/>
          <a:stretch/>
        </p:blipFill>
        <p:spPr bwMode="auto">
          <a:xfrm>
            <a:off x="683568" y="3857217"/>
            <a:ext cx="2880320" cy="29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custDataLst>
              <p:tags r:id="rId4"/>
            </p:custDataLst>
          </p:nvPr>
        </p:nvPicPr>
        <p:blipFill rotWithShape="1">
          <a:blip r:embed="rId14" cstate="print">
            <a:extLst>
              <a:ext uri="{BEBA8EAE-BF5A-486C-A8C5-ECC9F3942E4B}">
                <a14:imgProps xmlns:a14="http://schemas.microsoft.com/office/drawing/2010/main">
                  <a14:imgLayer r:embed="rId1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r="11740"/>
          <a:stretch/>
        </p:blipFill>
        <p:spPr bwMode="auto">
          <a:xfrm>
            <a:off x="4347512" y="188640"/>
            <a:ext cx="4254851" cy="350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1475656" y="604332"/>
            <a:ext cx="6457417" cy="588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6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1000"/>
                                        <p:tgtEl>
                                          <p:spTgt spid="103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150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8229D7D-1144-43DE-8412-C8FB6160958C}"/>
              </a:ext>
            </a:extLst>
          </p:cNvPr>
          <p:cNvPicPr>
            <a:picLocks noGrp="1" noChangeAspect="1"/>
          </p:cNvPicPr>
          <p:nvPr>
            <p:ph idx="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9144000" cy="6858000"/>
          </a:xfrm>
        </p:spPr>
      </p:pic>
      <p:sp>
        <p:nvSpPr>
          <p:cNvPr id="9" name="Rectangle 8">
            <a:extLst>
              <a:ext uri="{FF2B5EF4-FFF2-40B4-BE49-F238E27FC236}">
                <a16:creationId xmlns:a16="http://schemas.microsoft.com/office/drawing/2014/main" id="{E237E8DA-7630-476A-BC38-C71FDDFE25F0}"/>
              </a:ext>
            </a:extLst>
          </p:cNvPr>
          <p:cNvSpPr/>
          <p:nvPr>
            <p:custDataLst>
              <p:tags r:id="rId2"/>
            </p:custDataLst>
          </p:nvPr>
        </p:nvSpPr>
        <p:spPr>
          <a:xfrm>
            <a:off x="251520" y="260648"/>
            <a:ext cx="8640960" cy="4968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 name="Image 2">
            <a:extLst>
              <a:ext uri="{FF2B5EF4-FFF2-40B4-BE49-F238E27FC236}">
                <a16:creationId xmlns:a16="http://schemas.microsoft.com/office/drawing/2014/main" id="{55439E44-0740-49F7-BBC1-B285B001AB10}"/>
              </a:ext>
            </a:extLst>
          </p:cNvPr>
          <p:cNvPicPr>
            <a:picLocks noChangeAspect="1"/>
          </p:cNvPicPr>
          <p:nvPr>
            <p:custDataLst>
              <p:tags r:id="rId3"/>
            </p:custDataLst>
          </p:nvPr>
        </p:nvPicPr>
        <p:blipFill rotWithShape="1">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0626" r="2750" b="7476"/>
          <a:stretch/>
        </p:blipFill>
        <p:spPr>
          <a:xfrm>
            <a:off x="251520" y="2234497"/>
            <a:ext cx="4104456" cy="2922695"/>
          </a:xfrm>
          <a:prstGeom prst="rect">
            <a:avLst/>
          </a:prstGeom>
        </p:spPr>
      </p:pic>
      <p:sp>
        <p:nvSpPr>
          <p:cNvPr id="11" name="Bulle narrative : ronde 10">
            <a:extLst>
              <a:ext uri="{FF2B5EF4-FFF2-40B4-BE49-F238E27FC236}">
                <a16:creationId xmlns:a16="http://schemas.microsoft.com/office/drawing/2014/main" id="{F218EEF8-AB04-407F-A898-33626D58422D}"/>
              </a:ext>
            </a:extLst>
          </p:cNvPr>
          <p:cNvSpPr/>
          <p:nvPr>
            <p:custDataLst>
              <p:tags r:id="rId4"/>
            </p:custDataLst>
          </p:nvPr>
        </p:nvSpPr>
        <p:spPr>
          <a:xfrm>
            <a:off x="3491880" y="605697"/>
            <a:ext cx="4896544" cy="2922695"/>
          </a:xfrm>
          <a:prstGeom prst="wedgeEllipseCallout">
            <a:avLst>
              <a:gd name="adj1" fmla="val -49093"/>
              <a:gd name="adj2" fmla="val 5548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latin typeface="Arial Black" panose="020B0A04020102020204" pitchFamily="34" charset="0"/>
              </a:rPr>
              <a:t>Fais-toi des amis qui ont les mêmes intérêts  que toi. C’est plus facile de dire non quand on a des amis qui sont du même avis.</a:t>
            </a:r>
          </a:p>
        </p:txBody>
      </p:sp>
    </p:spTree>
    <p:extLst>
      <p:ext uri="{BB962C8B-B14F-4D97-AF65-F5344CB8AC3E}">
        <p14:creationId xmlns:p14="http://schemas.microsoft.com/office/powerpoint/2010/main" val="224279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FEC90C8-D609-4C83-BAC0-C92C5E5A8BA6}"/>
              </a:ext>
            </a:extLst>
          </p:cNvPr>
          <p:cNvPicPr>
            <a:picLocks noChangeAspect="1"/>
          </p:cNvPicPr>
          <p:nvPr>
            <p:custDataLst>
              <p:tags r:id="rId1"/>
            </p:custDataLst>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6688" t="9203" r="7476" b="8890"/>
          <a:stretch/>
        </p:blipFill>
        <p:spPr>
          <a:xfrm>
            <a:off x="0" y="0"/>
            <a:ext cx="9144000" cy="6858000"/>
          </a:xfrm>
          <a:prstGeom prst="rect">
            <a:avLst/>
          </a:prstGeom>
        </p:spPr>
      </p:pic>
      <p:sp>
        <p:nvSpPr>
          <p:cNvPr id="4" name="ZoneTexte 3">
            <a:extLst>
              <a:ext uri="{FF2B5EF4-FFF2-40B4-BE49-F238E27FC236}">
                <a16:creationId xmlns:a16="http://schemas.microsoft.com/office/drawing/2014/main" id="{611B6DB2-B62E-4B51-B6AD-AE832F40570D}"/>
              </a:ext>
            </a:extLst>
          </p:cNvPr>
          <p:cNvSpPr txBox="1"/>
          <p:nvPr>
            <p:custDataLst>
              <p:tags r:id="rId2"/>
            </p:custDataLst>
          </p:nvPr>
        </p:nvSpPr>
        <p:spPr>
          <a:xfrm>
            <a:off x="0" y="5719227"/>
            <a:ext cx="9144000" cy="1138773"/>
          </a:xfrm>
          <a:prstGeom prst="rect">
            <a:avLst/>
          </a:prstGeom>
          <a:solidFill>
            <a:srgbClr val="073E87">
              <a:alpha val="80000"/>
            </a:srgbClr>
          </a:solidFill>
        </p:spPr>
        <p:txBody>
          <a:bodyPr wrap="square" rtlCol="0">
            <a:spAutoFit/>
          </a:bodyPr>
          <a:lstStyle/>
          <a:p>
            <a:pPr algn="ctr"/>
            <a:endParaRPr lang="fr-CA" dirty="0">
              <a:solidFill>
                <a:schemeClr val="bg1"/>
              </a:solidFill>
              <a:latin typeface="Arial Black" panose="020B0A04020102020204" pitchFamily="34" charset="0"/>
              <a:cs typeface="Aharoni" panose="02010803020104030203" pitchFamily="2" charset="-79"/>
            </a:endParaRPr>
          </a:p>
          <a:p>
            <a:pPr algn="ctr"/>
            <a:r>
              <a:rPr lang="fr-CA" sz="3200" dirty="0">
                <a:solidFill>
                  <a:schemeClr val="bg1"/>
                </a:solidFill>
                <a:latin typeface="Arial Black" panose="020B0A04020102020204" pitchFamily="34" charset="0"/>
                <a:cs typeface="Aharoni" panose="02010803020104030203" pitchFamily="2" charset="-79"/>
              </a:rPr>
              <a:t>Fais un </a:t>
            </a:r>
            <a:r>
              <a:rPr lang="fr-CA" sz="3200" dirty="0">
                <a:ln>
                  <a:solidFill>
                    <a:schemeClr val="bg1"/>
                  </a:solidFill>
                </a:ln>
                <a:solidFill>
                  <a:srgbClr val="9AD000"/>
                </a:solidFill>
                <a:latin typeface="Arial Black" panose="020B0A04020102020204" pitchFamily="34" charset="0"/>
                <a:cs typeface="Aharoni" panose="02010803020104030203" pitchFamily="2" charset="-79"/>
              </a:rPr>
              <a:t>CHOIX</a:t>
            </a:r>
            <a:r>
              <a:rPr lang="fr-CA" sz="3200" dirty="0">
                <a:solidFill>
                  <a:schemeClr val="bg1"/>
                </a:solidFill>
                <a:latin typeface="Arial Black" panose="020B0A04020102020204" pitchFamily="34" charset="0"/>
                <a:cs typeface="Aharoni" panose="02010803020104030203" pitchFamily="2" charset="-79"/>
              </a:rPr>
              <a:t> allumé pour ta </a:t>
            </a:r>
            <a:r>
              <a:rPr lang="fr-CA" sz="3200" dirty="0">
                <a:ln>
                  <a:solidFill>
                    <a:schemeClr val="bg1"/>
                  </a:solidFill>
                </a:ln>
                <a:solidFill>
                  <a:srgbClr val="FF6600"/>
                </a:solidFill>
                <a:latin typeface="Arial Black" panose="020B0A04020102020204" pitchFamily="34" charset="0"/>
                <a:cs typeface="Aharoni" panose="02010803020104030203" pitchFamily="2" charset="-79"/>
              </a:rPr>
              <a:t>SANTÉ </a:t>
            </a:r>
            <a:r>
              <a:rPr lang="fr-CA" sz="3200" dirty="0">
                <a:solidFill>
                  <a:schemeClr val="bg1"/>
                </a:solidFill>
                <a:latin typeface="Arial Black" panose="020B0A04020102020204" pitchFamily="34" charset="0"/>
                <a:cs typeface="Aharoni" panose="02010803020104030203" pitchFamily="2" charset="-79"/>
              </a:rPr>
              <a:t>!</a:t>
            </a:r>
          </a:p>
          <a:p>
            <a:pPr algn="ctr"/>
            <a:endParaRPr lang="fr-CA" b="1" spc="600"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8206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custDataLst>
              <p:tags r:id="rId1"/>
            </p:custDataLst>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5900" r="16410"/>
          <a:stretch/>
        </p:blipFill>
        <p:spPr>
          <a:xfrm>
            <a:off x="0" y="-1"/>
            <a:ext cx="9144000" cy="6888841"/>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custDataLst>
              <p:tags r:id="rId2"/>
            </p:custDataLst>
          </p:nvPr>
        </p:nvSpPr>
        <p:spPr>
          <a:xfrm>
            <a:off x="0" y="5476274"/>
            <a:ext cx="9144000" cy="1412566"/>
          </a:xfrm>
          <a:solidFill>
            <a:srgbClr val="073E87">
              <a:alpha val="69804"/>
            </a:srgbClr>
          </a:solidFill>
        </p:spPr>
        <p:txBody>
          <a:bodyPr anchor="ctr">
            <a:noAutofit/>
          </a:bodyPr>
          <a:lstStyle/>
          <a:p>
            <a:pPr algn="ctr"/>
            <a:br>
              <a:rPr lang="fr-CA" sz="4400" b="1" dirty="0">
                <a:ln>
                  <a:solidFill>
                    <a:srgbClr val="073E87"/>
                  </a:solidFill>
                </a:ln>
                <a:solidFill>
                  <a:schemeClr val="bg1"/>
                </a:solidFill>
                <a:latin typeface="Arial Black" panose="020B0A04020102020204" pitchFamily="34" charset="0"/>
                <a:cs typeface="Arial" panose="020B0604020202020204" pitchFamily="34" charset="0"/>
              </a:rPr>
            </a:br>
            <a:r>
              <a:rPr lang="fr-CA" sz="4400" b="1" dirty="0">
                <a:ln>
                  <a:solidFill>
                    <a:srgbClr val="073E87"/>
                  </a:solidFill>
                </a:ln>
                <a:solidFill>
                  <a:schemeClr val="bg1"/>
                </a:solidFill>
                <a:latin typeface="Arial Black" panose="020B0A04020102020204" pitchFamily="34" charset="0"/>
                <a:cs typeface="Arial" panose="020B0604020202020204" pitchFamily="34" charset="0"/>
              </a:rPr>
              <a:t>À</a:t>
            </a:r>
            <a:r>
              <a:rPr lang="fr-CA" sz="4400" dirty="0">
                <a:solidFill>
                  <a:srgbClr val="8EC000"/>
                </a:solidFill>
                <a:latin typeface="Aharoni" panose="02010803020104030203" pitchFamily="2" charset="-79"/>
                <a:cs typeface="Aharoni" panose="02010803020104030203" pitchFamily="2" charset="-79"/>
              </a:rPr>
              <a:t> </a:t>
            </a:r>
            <a:r>
              <a:rPr lang="fr-CA" sz="4400" dirty="0">
                <a:ln>
                  <a:solidFill>
                    <a:srgbClr val="FFFFFF"/>
                  </a:solidFill>
                </a:ln>
                <a:solidFill>
                  <a:srgbClr val="9AD000"/>
                </a:solidFill>
                <a:latin typeface="Arial Black" panose="020B0A04020102020204" pitchFamily="34" charset="0"/>
                <a:cs typeface="Aharoni" panose="02010803020104030203" pitchFamily="2" charset="-79"/>
              </a:rPr>
              <a:t>TOI</a:t>
            </a:r>
            <a:r>
              <a:rPr lang="fr-CA" sz="4400" dirty="0">
                <a:solidFill>
                  <a:srgbClr val="8EC000"/>
                </a:solidFill>
                <a:latin typeface="Arial Black" panose="020B0A04020102020204" pitchFamily="34" charset="0"/>
                <a:cs typeface="Aharoni" panose="02010803020104030203" pitchFamily="2" charset="-79"/>
              </a:rPr>
              <a:t> </a:t>
            </a:r>
            <a:r>
              <a:rPr lang="fr-CA" sz="4400" dirty="0">
                <a:ln>
                  <a:solidFill>
                    <a:srgbClr val="073E87"/>
                  </a:solidFill>
                </a:ln>
                <a:solidFill>
                  <a:schemeClr val="bg1"/>
                </a:solidFill>
                <a:latin typeface="Arial Black" panose="020B0A04020102020204" pitchFamily="34" charset="0"/>
                <a:cs typeface="Aharoni" panose="02010803020104030203" pitchFamily="2" charset="-79"/>
              </a:rPr>
              <a:t>de faire le bon </a:t>
            </a:r>
            <a:r>
              <a:rPr lang="fr-CA" sz="4400" dirty="0">
                <a:ln>
                  <a:solidFill>
                    <a:srgbClr val="FFFFFF"/>
                  </a:solidFill>
                </a:ln>
                <a:solidFill>
                  <a:srgbClr val="FF6600"/>
                </a:solidFill>
                <a:latin typeface="Arial Black" panose="020B0A04020102020204" pitchFamily="34" charset="0"/>
                <a:cs typeface="Aharoni" panose="02010803020104030203" pitchFamily="2" charset="-79"/>
              </a:rPr>
              <a:t>CHOI</a:t>
            </a:r>
            <a:r>
              <a:rPr lang="fr-CA" sz="4400" spc="600" dirty="0">
                <a:ln>
                  <a:solidFill>
                    <a:srgbClr val="FFFFFF"/>
                  </a:solidFill>
                </a:ln>
                <a:solidFill>
                  <a:srgbClr val="FF6600"/>
                </a:solidFill>
                <a:latin typeface="Arial Black" panose="020B0A04020102020204" pitchFamily="34" charset="0"/>
                <a:cs typeface="Aharoni" panose="02010803020104030203" pitchFamily="2" charset="-79"/>
              </a:rPr>
              <a:t>X</a:t>
            </a:r>
            <a:r>
              <a:rPr lang="fr-CA" sz="4400" spc="600" dirty="0">
                <a:ln>
                  <a:solidFill>
                    <a:srgbClr val="073E87"/>
                  </a:solidFill>
                </a:ln>
                <a:solidFill>
                  <a:schemeClr val="bg1"/>
                </a:solidFill>
                <a:latin typeface="Arial Black" panose="020B0A04020102020204" pitchFamily="34" charset="0"/>
                <a:cs typeface="Arial" panose="020B0604020202020204" pitchFamily="34" charset="0"/>
              </a:rPr>
              <a:t>!</a:t>
            </a:r>
            <a:br>
              <a:rPr lang="fr-CA" sz="4800" dirty="0">
                <a:ln>
                  <a:solidFill>
                    <a:srgbClr val="073E87"/>
                  </a:solidFill>
                </a:ln>
                <a:solidFill>
                  <a:schemeClr val="bg1"/>
                </a:solidFill>
                <a:latin typeface="Arial Black" panose="020B0A04020102020204" pitchFamily="34" charset="0"/>
                <a:cs typeface="Arial" panose="020B0604020202020204" pitchFamily="34" charset="0"/>
              </a:rPr>
            </a:br>
            <a:endParaRPr lang="fr-CA" sz="4800" b="1" dirty="0">
              <a:ln w="19050">
                <a:solidFill>
                  <a:srgbClr val="0033CC"/>
                </a:solidFill>
              </a:ln>
              <a:solidFill>
                <a:schemeClr val="bg1"/>
              </a:solidFill>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70491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custDataLst>
              <p:tags r:id="rId1"/>
            </p:custDataLst>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914400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0" y="1498476"/>
            <a:ext cx="6718163" cy="535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custDataLst>
              <p:tags r:id="rId3"/>
            </p:custDataLst>
          </p:nvPr>
        </p:nvSpPr>
        <p:spPr>
          <a:xfrm rot="10800000">
            <a:off x="107502" y="3861048"/>
            <a:ext cx="6480722" cy="3008828"/>
          </a:xfrm>
          <a:prstGeom prst="round2SameRect">
            <a:avLst/>
          </a:prstGeom>
          <a:solidFill>
            <a:srgbClr val="1D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2051" name="Picture 3"/>
          <p:cNvPicPr>
            <a:picLocks noChangeAspect="1" noChangeArrowheads="1"/>
          </p:cNvPicPr>
          <p:nvPr>
            <p:custDataLst>
              <p:tags r:id="rId4"/>
            </p:custDataLst>
          </p:nvPr>
        </p:nvPicPr>
        <p:blipFill rotWithShape="1">
          <a:blip r:embed="rId11">
            <a:extLst>
              <a:ext uri="{BEBA8EAE-BF5A-486C-A8C5-ECC9F3942E4B}">
                <a14:imgProps xmlns:a14="http://schemas.microsoft.com/office/drawing/2010/main">
                  <a14:imgLayer r:embed="rId12">
                    <a14:imgEffect>
                      <a14:backgroundRemoval t="0" b="100000" l="409" r="98978"/>
                    </a14:imgEffect>
                    <a14:imgEffect>
                      <a14:sharpenSoften amount="25000"/>
                    </a14:imgEffect>
                  </a14:imgLayer>
                </a14:imgProps>
              </a:ext>
              <a:ext uri="{28A0092B-C50C-407E-A947-70E740481C1C}">
                <a14:useLocalDpi xmlns:a14="http://schemas.microsoft.com/office/drawing/2010/main" val="0"/>
              </a:ext>
            </a:extLst>
          </a:blip>
          <a:srcRect l="2759" r="2729"/>
          <a:stretch/>
        </p:blipFill>
        <p:spPr bwMode="auto">
          <a:xfrm>
            <a:off x="5036024" y="4178237"/>
            <a:ext cx="3928464" cy="220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custDataLst>
              <p:tags r:id="rId5"/>
            </p:custDataLst>
          </p:nvPr>
        </p:nvSpPr>
        <p:spPr>
          <a:xfrm>
            <a:off x="626593" y="4437112"/>
            <a:ext cx="3960440" cy="2092881"/>
          </a:xfrm>
          <a:prstGeom prst="rect">
            <a:avLst/>
          </a:prstGeom>
          <a:solidFill>
            <a:srgbClr val="1D1D1D"/>
          </a:solidFill>
          <a:effectLst>
            <a:softEdge rad="31750"/>
          </a:effectLst>
        </p:spPr>
        <p:txBody>
          <a:bodyPr wrap="square" rtlCol="0">
            <a:spAutoFit/>
          </a:bodyPr>
          <a:lstStyle/>
          <a:p>
            <a:r>
              <a:rPr lang="fr-CA" sz="2800" b="1" dirty="0">
                <a:solidFill>
                  <a:schemeClr val="bg1"/>
                </a:solidFill>
                <a:latin typeface="Arial" panose="020B0604020202020204" pitchFamily="34" charset="0"/>
                <a:cs typeface="Arial" panose="020B0604020202020204" pitchFamily="34" charset="0"/>
              </a:rPr>
              <a:t>Maintenant, la                            publicité se retrouve                        dans les films et les réseaux sociaux.</a:t>
            </a:r>
          </a:p>
          <a:p>
            <a:pPr algn="ctr"/>
            <a:endParaRPr lang="fr-CA"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14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0" y="2582614"/>
            <a:ext cx="9144000" cy="1846659"/>
          </a:xfrm>
          <a:prstGeom prst="rect">
            <a:avLst/>
          </a:prstGeom>
          <a:noFill/>
        </p:spPr>
        <p:txBody>
          <a:bodyPr wrap="square" rtlCol="0">
            <a:spAutoFit/>
          </a:bodyPr>
          <a:lstStyle/>
          <a:p>
            <a:pPr algn="ctr"/>
            <a:r>
              <a:rPr lang="fr-CA" sz="6000" dirty="0">
                <a:solidFill>
                  <a:srgbClr val="073E87"/>
                </a:solidFill>
                <a:latin typeface="Arial Black" panose="020B0A04020102020204" pitchFamily="34" charset="0"/>
                <a:cs typeface="Aharoni" panose="02010803020104030203" pitchFamily="2" charset="-79"/>
              </a:rPr>
              <a:t>Module 4</a:t>
            </a:r>
          </a:p>
          <a:p>
            <a:pPr algn="ctr"/>
            <a:endParaRPr lang="fr-CA" sz="1000" dirty="0">
              <a:solidFill>
                <a:srgbClr val="073E87"/>
              </a:solidFill>
              <a:latin typeface="Arial Black" panose="020B0A04020102020204" pitchFamily="34" charset="0"/>
              <a:cs typeface="Aharoni" panose="02010803020104030203" pitchFamily="2" charset="-79"/>
            </a:endParaRPr>
          </a:p>
          <a:p>
            <a:pPr algn="ctr"/>
            <a:r>
              <a:rPr lang="fr-CA" sz="4400" dirty="0">
                <a:solidFill>
                  <a:srgbClr val="85B400"/>
                </a:solidFill>
                <a:latin typeface="Arial Black" panose="020B0A04020102020204" pitchFamily="34" charset="0"/>
                <a:cs typeface="Aharoni" panose="02010803020104030203" pitchFamily="2" charset="-79"/>
              </a:rPr>
              <a:t>Lois et politiques</a:t>
            </a:r>
          </a:p>
        </p:txBody>
      </p:sp>
    </p:spTree>
    <p:extLst>
      <p:ext uri="{BB962C8B-B14F-4D97-AF65-F5344CB8AC3E}">
        <p14:creationId xmlns:p14="http://schemas.microsoft.com/office/powerpoint/2010/main" val="128539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0" y="788319"/>
            <a:ext cx="9144000" cy="1143000"/>
          </a:xfrm>
        </p:spPr>
        <p:txBody>
          <a:bodyPr>
            <a:normAutofit/>
          </a:bodyPr>
          <a:lstStyle/>
          <a:p>
            <a:pPr algn="ctr"/>
            <a:r>
              <a:rPr lang="fr-CA" sz="5400" dirty="0">
                <a:solidFill>
                  <a:srgbClr val="073E87"/>
                </a:solidFill>
                <a:latin typeface="Arial Black" panose="020B0A04020102020204" pitchFamily="34" charset="0"/>
                <a:cs typeface="Aharoni" panose="02010803020104030203" pitchFamily="2" charset="-79"/>
              </a:rPr>
              <a:t>Gouvernement fédéral</a:t>
            </a:r>
            <a:endParaRPr lang="fr-CA" sz="6600" dirty="0">
              <a:solidFill>
                <a:srgbClr val="073E87"/>
              </a:solidFill>
              <a:latin typeface="Arial Black" panose="020B0A04020102020204" pitchFamily="34" charset="0"/>
              <a:cs typeface="Arial" panose="020B0604020202020204" pitchFamily="34" charset="0"/>
            </a:endParaRPr>
          </a:p>
        </p:txBody>
      </p:sp>
      <p:pic>
        <p:nvPicPr>
          <p:cNvPr id="1027"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945382" y="2323593"/>
            <a:ext cx="3558871" cy="385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contenu 1"/>
          <p:cNvSpPr>
            <a:spLocks noGrp="1"/>
          </p:cNvSpPr>
          <p:nvPr>
            <p:ph idx="1"/>
            <p:custDataLst>
              <p:tags r:id="rId3"/>
            </p:custDataLst>
          </p:nvPr>
        </p:nvSpPr>
        <p:spPr>
          <a:xfrm>
            <a:off x="456894" y="2682044"/>
            <a:ext cx="4488488" cy="3528392"/>
          </a:xfrm>
        </p:spPr>
        <p:txBody>
          <a:bodyPr>
            <a:normAutofit/>
          </a:bodyPr>
          <a:lstStyle/>
          <a:p>
            <a:pPr marL="0" indent="0">
              <a:buNone/>
            </a:pPr>
            <a:r>
              <a:rPr lang="fr-CA" sz="3000" b="1" i="1" dirty="0">
                <a:latin typeface="Arial" panose="020B0604020202020204" pitchFamily="34" charset="0"/>
                <a:cs typeface="Arial" panose="020B0604020202020204" pitchFamily="34" charset="0"/>
              </a:rPr>
              <a:t>Loi sur le tabac et les produits de vapotage</a:t>
            </a:r>
          </a:p>
          <a:p>
            <a:pPr marL="0" indent="0">
              <a:buClr>
                <a:srgbClr val="084BA4"/>
              </a:buClr>
              <a:buSzPct val="115000"/>
              <a:buNone/>
            </a:pPr>
            <a:endParaRPr lang="fr-CA" sz="1300" dirty="0">
              <a:latin typeface="Arial" panose="020B0604020202020204" pitchFamily="34" charset="0"/>
              <a:cs typeface="Arial" panose="020B0604020202020204" pitchFamily="34" charset="0"/>
            </a:endParaRPr>
          </a:p>
          <a:p>
            <a:pPr marL="0" indent="0">
              <a:buClr>
                <a:srgbClr val="084BA4"/>
              </a:buClr>
              <a:buSzPct val="115000"/>
              <a:buNone/>
            </a:pPr>
            <a:r>
              <a:rPr lang="fr-CA" sz="2800" dirty="0">
                <a:latin typeface="Arial" panose="020B0604020202020204" pitchFamily="34" charset="0"/>
                <a:cs typeface="Arial" panose="020B0604020202020204" pitchFamily="34" charset="0"/>
              </a:rPr>
              <a:t>Il est interdit de vendre ou de donner des produits de vapotage aux personnes âgées de moins de 18 ans</a:t>
            </a:r>
            <a:r>
              <a:rPr lang="fr-CA" sz="2400" dirty="0">
                <a:latin typeface="Arial" panose="020B0604020202020204" pitchFamily="34" charset="0"/>
                <a:cs typeface="Arial" panose="020B0604020202020204" pitchFamily="34" charset="0"/>
              </a:rPr>
              <a:t>.</a:t>
            </a:r>
          </a:p>
          <a:p>
            <a:pPr marL="0" indent="0">
              <a:buClr>
                <a:srgbClr val="084BA4"/>
              </a:buClr>
              <a:buSzPct val="115000"/>
              <a:buNone/>
            </a:pPr>
            <a:endParaRPr lang="fr-CA" sz="1300" dirty="0">
              <a:latin typeface="Arial" panose="020B0604020202020204" pitchFamily="34" charset="0"/>
              <a:cs typeface="Arial" panose="020B0604020202020204" pitchFamily="34" charset="0"/>
            </a:endParaRPr>
          </a:p>
          <a:p>
            <a:endParaRPr lang="fr-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344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custDataLst>
              <p:tags r:id="rId1"/>
            </p:custDataLst>
          </p:nvPr>
        </p:nvSpPr>
        <p:spPr>
          <a:xfrm>
            <a:off x="0" y="620688"/>
            <a:ext cx="9144000" cy="1143000"/>
          </a:xfrm>
        </p:spPr>
        <p:txBody>
          <a:bodyPr>
            <a:noAutofit/>
          </a:bodyPr>
          <a:lstStyle/>
          <a:p>
            <a:pPr algn="ctr"/>
            <a:r>
              <a:rPr lang="fr-CA" sz="4800" dirty="0">
                <a:solidFill>
                  <a:srgbClr val="073E87"/>
                </a:solidFill>
                <a:latin typeface="Arial Black" panose="020B0A04020102020204" pitchFamily="34" charset="0"/>
                <a:cs typeface="Aharoni" panose="02010803020104030203" pitchFamily="2" charset="-79"/>
              </a:rPr>
              <a:t>Gouvernement provincial</a:t>
            </a:r>
            <a:endParaRPr lang="fr-CA" sz="5400" dirty="0">
              <a:solidFill>
                <a:srgbClr val="073E87"/>
              </a:solidFill>
              <a:latin typeface="Arial Black" panose="020B0A04020102020204" pitchFamily="34" charset="0"/>
              <a:cs typeface="Arial" panose="020B0604020202020204" pitchFamily="34" charset="0"/>
            </a:endParaRPr>
          </a:p>
        </p:txBody>
      </p:sp>
      <p:sp>
        <p:nvSpPr>
          <p:cNvPr id="6" name="Espace réservé du contenu 1"/>
          <p:cNvSpPr txBox="1">
            <a:spLocks/>
          </p:cNvSpPr>
          <p:nvPr>
            <p:custDataLst>
              <p:tags r:id="rId2"/>
            </p:custDataLst>
          </p:nvPr>
        </p:nvSpPr>
        <p:spPr>
          <a:xfrm>
            <a:off x="251520" y="2084809"/>
            <a:ext cx="5472608" cy="4773191"/>
          </a:xfrm>
          <a:prstGeom prst="rect">
            <a:avLst/>
          </a:prstGeom>
        </p:spPr>
        <p:txBody>
          <a:bodyPr vert="horz">
            <a:normAutofit fontScale="47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fr-CA" sz="4600" b="1" i="1" dirty="0">
                <a:latin typeface="Arial" panose="020B0604020202020204" pitchFamily="34" charset="0"/>
                <a:cs typeface="Arial" panose="020B0604020202020204" pitchFamily="34" charset="0"/>
              </a:rPr>
              <a:t>Loi sur les endroits sans fumée</a:t>
            </a:r>
          </a:p>
          <a:p>
            <a:pPr marL="0" indent="0">
              <a:buClr>
                <a:srgbClr val="084BA4"/>
              </a:buClr>
              <a:buSzPct val="115000"/>
              <a:buNone/>
            </a:pPr>
            <a:endParaRPr lang="fr-CA" sz="2500" dirty="0">
              <a:latin typeface="Arial" panose="020B0604020202020204" pitchFamily="34" charset="0"/>
              <a:cs typeface="Arial" panose="020B0604020202020204" pitchFamily="34" charset="0"/>
            </a:endParaRPr>
          </a:p>
          <a:p>
            <a:pPr>
              <a:buClr>
                <a:srgbClr val="073E87"/>
              </a:buClr>
              <a:buSzPct val="115000"/>
              <a:buFont typeface="Arial" panose="020B0604020202020204" pitchFamily="34" charset="0"/>
              <a:buChar char="•"/>
            </a:pPr>
            <a:r>
              <a:rPr lang="fr-CA" sz="4200" dirty="0">
                <a:latin typeface="Arial" panose="020B0604020202020204" pitchFamily="34" charset="0"/>
                <a:cs typeface="Arial" panose="020B0604020202020204" pitchFamily="34" charset="0"/>
              </a:rPr>
              <a:t>L'utilisation de cigarettes électroniques      est interdite là où l'usage du tabac n'est   pas autorisé.</a:t>
            </a:r>
          </a:p>
          <a:p>
            <a:pPr>
              <a:buClr>
                <a:srgbClr val="084BA4"/>
              </a:buClr>
              <a:buSzPct val="115000"/>
              <a:buFont typeface="Arial" panose="020B0604020202020204" pitchFamily="34" charset="0"/>
              <a:buChar char="•"/>
            </a:pPr>
            <a:endParaRPr lang="fr-CA" sz="2500" b="1" dirty="0">
              <a:latin typeface="Arial" panose="020B0604020202020204" pitchFamily="34" charset="0"/>
              <a:cs typeface="Arial" panose="020B0604020202020204" pitchFamily="34" charset="0"/>
            </a:endParaRPr>
          </a:p>
          <a:p>
            <a:pPr marL="0" indent="0">
              <a:buNone/>
            </a:pPr>
            <a:r>
              <a:rPr lang="fr-CA" sz="4600" b="1" i="1" dirty="0">
                <a:latin typeface="Arial" panose="020B0604020202020204" pitchFamily="34" charset="0"/>
                <a:cs typeface="Arial" panose="020B0604020202020204" pitchFamily="34" charset="0"/>
              </a:rPr>
              <a:t>Loi sur les ventes de tabac et de cigarettes électroniques</a:t>
            </a:r>
          </a:p>
          <a:p>
            <a:pPr marL="0" indent="0">
              <a:buNone/>
            </a:pPr>
            <a:endParaRPr lang="en-CA" b="1" dirty="0">
              <a:latin typeface="Arial" panose="020B0604020202020204" pitchFamily="34" charset="0"/>
              <a:cs typeface="Arial" panose="020B0604020202020204" pitchFamily="34" charset="0"/>
            </a:endParaRPr>
          </a:p>
          <a:p>
            <a:pPr>
              <a:buClr>
                <a:srgbClr val="073E87"/>
              </a:buClr>
              <a:buSzPct val="115000"/>
              <a:buFont typeface="Arial" panose="020B0604020202020204" pitchFamily="34" charset="0"/>
              <a:buChar char="•"/>
            </a:pPr>
            <a:r>
              <a:rPr lang="fr-CA" sz="4200" dirty="0">
                <a:latin typeface="Arial" panose="020B0604020202020204" pitchFamily="34" charset="0"/>
                <a:cs typeface="Arial" panose="020B0604020202020204" pitchFamily="34" charset="0"/>
              </a:rPr>
              <a:t>Il est interdit de vendre des cigarettes électroniques et des liquides à vapoter    aux personnes âgées de moins de </a:t>
            </a:r>
            <a:r>
              <a:rPr lang="fr-CA" sz="4200" b="1" dirty="0">
                <a:solidFill>
                  <a:srgbClr val="FF0000"/>
                </a:solidFill>
                <a:latin typeface="Arial" panose="020B0604020202020204" pitchFamily="34" charset="0"/>
                <a:cs typeface="Arial" panose="020B0604020202020204" pitchFamily="34" charset="0"/>
              </a:rPr>
              <a:t>19 ans</a:t>
            </a:r>
            <a:r>
              <a:rPr lang="fr-CA" sz="4200" dirty="0">
                <a:latin typeface="Arial" panose="020B0604020202020204" pitchFamily="34" charset="0"/>
                <a:cs typeface="Arial" panose="020B0604020202020204" pitchFamily="34" charset="0"/>
              </a:rPr>
              <a:t>.</a:t>
            </a:r>
            <a:endParaRPr lang="fr-CA" sz="4200" b="1" dirty="0">
              <a:solidFill>
                <a:srgbClr val="FF0000"/>
              </a:solidFill>
              <a:latin typeface="Arial" panose="020B0604020202020204" pitchFamily="34" charset="0"/>
              <a:cs typeface="Arial" panose="020B0604020202020204" pitchFamily="34" charset="0"/>
            </a:endParaRPr>
          </a:p>
          <a:p>
            <a:pPr>
              <a:buClr>
                <a:srgbClr val="073E87"/>
              </a:buClr>
              <a:buSzPct val="115000"/>
              <a:buFont typeface="Arial" panose="020B0604020202020204" pitchFamily="34" charset="0"/>
              <a:buChar char="•"/>
            </a:pPr>
            <a:endParaRPr lang="fr-CA" sz="2500" dirty="0">
              <a:latin typeface="Arial" panose="020B0604020202020204" pitchFamily="34" charset="0"/>
              <a:cs typeface="Arial" panose="020B0604020202020204" pitchFamily="34" charset="0"/>
            </a:endParaRPr>
          </a:p>
          <a:p>
            <a:pPr>
              <a:buClr>
                <a:srgbClr val="073E87"/>
              </a:buClr>
              <a:buSzPct val="115000"/>
              <a:buFont typeface="Arial" panose="020B0604020202020204" pitchFamily="34" charset="0"/>
              <a:buChar char="•"/>
            </a:pPr>
            <a:r>
              <a:rPr lang="fr-CA" sz="4200" dirty="0">
                <a:latin typeface="Arial" panose="020B0604020202020204" pitchFamily="34" charset="0"/>
                <a:cs typeface="Arial" panose="020B0604020202020204" pitchFamily="34" charset="0"/>
              </a:rPr>
              <a:t>Les personnes âgées de moins de </a:t>
            </a:r>
            <a:r>
              <a:rPr lang="fr-CA" sz="4200" b="1" dirty="0">
                <a:solidFill>
                  <a:srgbClr val="FF0000"/>
                </a:solidFill>
                <a:latin typeface="Arial" panose="020B0604020202020204" pitchFamily="34" charset="0"/>
                <a:cs typeface="Arial" panose="020B0604020202020204" pitchFamily="34" charset="0"/>
              </a:rPr>
              <a:t>19 ans </a:t>
            </a:r>
            <a:r>
              <a:rPr lang="fr-CA" sz="4200" dirty="0">
                <a:latin typeface="Arial" panose="020B0604020202020204" pitchFamily="34" charset="0"/>
                <a:cs typeface="Arial" panose="020B0604020202020204" pitchFamily="34" charset="0"/>
              </a:rPr>
              <a:t>ne peuvent pas entrer dans une boutique  de vapotage, à moins d'être accompagnées d'un adulte.</a:t>
            </a:r>
          </a:p>
          <a:p>
            <a:pPr>
              <a:buClr>
                <a:srgbClr val="073E87"/>
              </a:buClr>
              <a:buSzPct val="115000"/>
              <a:buFont typeface="Arial" panose="020B0604020202020204" pitchFamily="34" charset="0"/>
              <a:buChar char="•"/>
            </a:pPr>
            <a:endParaRPr lang="fr-CA" sz="2400" dirty="0">
              <a:latin typeface="Arial" panose="020B0604020202020204" pitchFamily="34" charset="0"/>
              <a:cs typeface="Arial" panose="020B0604020202020204" pitchFamily="34" charset="0"/>
            </a:endParaRPr>
          </a:p>
        </p:txBody>
      </p:sp>
      <p:pic>
        <p:nvPicPr>
          <p:cNvPr id="5" name="Picture 2" descr="C:\Users\MartinM2\AppData\Local\Microsoft\Windows\INetCache\IE\JFTFBQJV\Flag-map_of_New_Brunswick.svg[1].png"/>
          <p:cNvPicPr>
            <a:picLocks noGrp="1" noChangeAspect="1" noChangeArrowheads="1"/>
          </p:cNvPicPr>
          <p:nvPr>
            <p:ph idx="1"/>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2599196"/>
            <a:ext cx="3890681"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3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pPr algn="ctr"/>
            <a:r>
              <a:rPr lang="fr-CA" sz="5400" dirty="0">
                <a:solidFill>
                  <a:srgbClr val="073E87"/>
                </a:solidFill>
                <a:latin typeface="Arial Black" panose="020B0A04020102020204" pitchFamily="34" charset="0"/>
                <a:cs typeface="Aharoni" panose="02010803020104030203" pitchFamily="2" charset="-79"/>
              </a:rPr>
              <a:t>Politique scolaire</a:t>
            </a:r>
            <a:endParaRPr lang="fr-CA" sz="6600" dirty="0">
              <a:solidFill>
                <a:srgbClr val="073E87"/>
              </a:solidFill>
              <a:latin typeface="Arial Black" panose="020B0A04020102020204" pitchFamily="34" charset="0"/>
            </a:endParaRPr>
          </a:p>
        </p:txBody>
      </p:sp>
      <p:pic>
        <p:nvPicPr>
          <p:cNvPr id="4" name="Espace réservé du contenu 3"/>
          <p:cNvPicPr>
            <a:picLocks noGrp="1"/>
          </p:cNvPicPr>
          <p:nvPr>
            <p:ph idx="1"/>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556012" y="3230699"/>
            <a:ext cx="4176464" cy="2862597"/>
          </a:xfrm>
          <a:prstGeom prst="rect">
            <a:avLst/>
          </a:prstGeom>
          <a:ln>
            <a:noFill/>
          </a:ln>
          <a:effectLst>
            <a:softEdge rad="112500"/>
          </a:effectLst>
        </p:spPr>
      </p:pic>
      <p:sp>
        <p:nvSpPr>
          <p:cNvPr id="5" name="ZoneTexte 4"/>
          <p:cNvSpPr txBox="1"/>
          <p:nvPr>
            <p:custDataLst>
              <p:tags r:id="rId3"/>
            </p:custDataLst>
          </p:nvPr>
        </p:nvSpPr>
        <p:spPr>
          <a:xfrm>
            <a:off x="540732" y="2852936"/>
            <a:ext cx="4015280" cy="3477875"/>
          </a:xfrm>
          <a:prstGeom prst="rect">
            <a:avLst/>
          </a:prstGeom>
          <a:noFill/>
        </p:spPr>
        <p:txBody>
          <a:bodyPr wrap="square" rtlCol="0">
            <a:spAutoFit/>
          </a:bodyPr>
          <a:lstStyle/>
          <a:p>
            <a:pPr lvl="0"/>
            <a:r>
              <a:rPr lang="fr-CA" sz="2200" dirty="0">
                <a:latin typeface="Arial" panose="020B0604020202020204" pitchFamily="34" charset="0"/>
                <a:cs typeface="Arial" panose="020B0604020202020204" pitchFamily="34" charset="0"/>
              </a:rPr>
              <a:t>L'usage du tabac, incluant les cigarettes électroniques, est interdit en tout temps : </a:t>
            </a:r>
          </a:p>
          <a:p>
            <a:pPr lvl="0"/>
            <a:endParaRPr lang="fr-CA" sz="2200" dirty="0">
              <a:latin typeface="Arial" panose="020B0604020202020204" pitchFamily="34" charset="0"/>
              <a:cs typeface="Arial" panose="020B0604020202020204" pitchFamily="34" charset="0"/>
            </a:endParaRPr>
          </a:p>
          <a:p>
            <a:pPr marL="268288" indent="-268288">
              <a:buClr>
                <a:srgbClr val="084BA4"/>
              </a:buClr>
              <a:buSzPct val="115000"/>
              <a:buFont typeface="Arial" panose="020B0604020202020204" pitchFamily="34" charset="0"/>
              <a:buChar char="•"/>
            </a:pPr>
            <a:r>
              <a:rPr lang="fr-CA" sz="2200" dirty="0">
                <a:latin typeface="Arial" panose="020B0604020202020204" pitchFamily="34" charset="0"/>
                <a:cs typeface="Arial" panose="020B0604020202020204" pitchFamily="34" charset="0"/>
              </a:rPr>
              <a:t>Sur les lieux scolaires</a:t>
            </a:r>
          </a:p>
          <a:p>
            <a:pPr marL="268288" indent="-268288">
              <a:buClr>
                <a:srgbClr val="084BA4"/>
              </a:buClr>
              <a:buSzPct val="115000"/>
              <a:buFont typeface="Arial" panose="020B0604020202020204" pitchFamily="34" charset="0"/>
              <a:buChar char="•"/>
            </a:pPr>
            <a:endParaRPr lang="fr-CA" sz="2200" dirty="0">
              <a:latin typeface="Arial" panose="020B0604020202020204" pitchFamily="34" charset="0"/>
              <a:cs typeface="Arial" panose="020B0604020202020204" pitchFamily="34" charset="0"/>
            </a:endParaRPr>
          </a:p>
          <a:p>
            <a:pPr marL="268288" indent="-268288">
              <a:buClr>
                <a:srgbClr val="084BA4"/>
              </a:buClr>
              <a:buSzPct val="115000"/>
              <a:buFont typeface="Arial" panose="020B0604020202020204" pitchFamily="34" charset="0"/>
              <a:buChar char="•"/>
            </a:pPr>
            <a:r>
              <a:rPr lang="fr-CA" sz="2200" dirty="0">
                <a:latin typeface="Arial" panose="020B0604020202020204" pitchFamily="34" charset="0"/>
                <a:cs typeface="Arial" panose="020B0604020202020204" pitchFamily="34" charset="0"/>
              </a:rPr>
              <a:t>Dans les véhicules scolaires</a:t>
            </a:r>
          </a:p>
          <a:p>
            <a:pPr marL="268288" indent="-268288">
              <a:buClr>
                <a:srgbClr val="084BA4"/>
              </a:buClr>
              <a:buSzPct val="115000"/>
              <a:buFont typeface="Arial" panose="020B0604020202020204" pitchFamily="34" charset="0"/>
              <a:buChar char="•"/>
            </a:pPr>
            <a:endParaRPr lang="fr-CA" sz="2200" dirty="0">
              <a:latin typeface="Arial" panose="020B0604020202020204" pitchFamily="34" charset="0"/>
              <a:cs typeface="Arial" panose="020B0604020202020204" pitchFamily="34" charset="0"/>
            </a:endParaRPr>
          </a:p>
          <a:p>
            <a:pPr marL="268288" indent="-268288">
              <a:buClr>
                <a:srgbClr val="084BA4"/>
              </a:buClr>
              <a:buSzPct val="115000"/>
              <a:buFont typeface="Arial" panose="020B0604020202020204" pitchFamily="34" charset="0"/>
              <a:buChar char="•"/>
            </a:pPr>
            <a:r>
              <a:rPr lang="fr-CA" sz="2200" dirty="0">
                <a:latin typeface="Arial" panose="020B0604020202020204" pitchFamily="34" charset="0"/>
                <a:cs typeface="Arial" panose="020B0604020202020204" pitchFamily="34" charset="0"/>
              </a:rPr>
              <a:t>Dans les véhicules situés  sur des lieux scolaires </a:t>
            </a:r>
          </a:p>
        </p:txBody>
      </p:sp>
      <p:sp>
        <p:nvSpPr>
          <p:cNvPr id="7" name="ZoneTexte 6"/>
          <p:cNvSpPr txBox="1"/>
          <p:nvPr>
            <p:custDataLst>
              <p:tags r:id="rId4"/>
            </p:custDataLst>
          </p:nvPr>
        </p:nvSpPr>
        <p:spPr>
          <a:xfrm>
            <a:off x="-15988" y="2012402"/>
            <a:ext cx="9144000" cy="461665"/>
          </a:xfrm>
          <a:prstGeom prst="rect">
            <a:avLst/>
          </a:prstGeom>
          <a:noFill/>
        </p:spPr>
        <p:txBody>
          <a:bodyPr wrap="square" rtlCol="0">
            <a:spAutoFit/>
          </a:bodyPr>
          <a:lstStyle/>
          <a:p>
            <a:pPr algn="ctr"/>
            <a:r>
              <a:rPr lang="fr-CA" sz="2400" b="1" dirty="0">
                <a:solidFill>
                  <a:srgbClr val="FF6600"/>
                </a:solidFill>
                <a:latin typeface="Arial" panose="020B0604020202020204" pitchFamily="34" charset="0"/>
                <a:cs typeface="Arial" panose="020B0604020202020204" pitchFamily="34" charset="0"/>
              </a:rPr>
              <a:t>Politique 702 : Écoles sans tabagisme</a:t>
            </a:r>
            <a:endParaRPr lang="fr-CA" sz="2400"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758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2465" y="2564904"/>
            <a:ext cx="9144000" cy="1938992"/>
          </a:xfrm>
          <a:prstGeom prst="rect">
            <a:avLst/>
          </a:prstGeom>
          <a:noFill/>
        </p:spPr>
        <p:txBody>
          <a:bodyPr wrap="square" rtlCol="0">
            <a:spAutoFit/>
          </a:bodyPr>
          <a:lstStyle/>
          <a:p>
            <a:pPr algn="ctr"/>
            <a:r>
              <a:rPr lang="fr-CA" sz="6000" dirty="0">
                <a:solidFill>
                  <a:srgbClr val="073E87"/>
                </a:solidFill>
                <a:latin typeface="Arial Black" panose="020B0A04020102020204" pitchFamily="34" charset="0"/>
                <a:cs typeface="Aharoni" panose="02010803020104030203" pitchFamily="2" charset="-79"/>
              </a:rPr>
              <a:t>Teste tes connaissance</a:t>
            </a:r>
            <a:r>
              <a:rPr lang="fr-CA" sz="6000" spc="300" dirty="0">
                <a:solidFill>
                  <a:srgbClr val="073E87"/>
                </a:solidFill>
                <a:latin typeface="Arial Black" panose="020B0A04020102020204" pitchFamily="34" charset="0"/>
                <a:cs typeface="Aharoni" panose="02010803020104030203" pitchFamily="2" charset="-79"/>
              </a:rPr>
              <a:t>s!</a:t>
            </a:r>
          </a:p>
        </p:txBody>
      </p:sp>
    </p:spTree>
    <p:extLst>
      <p:ext uri="{BB962C8B-B14F-4D97-AF65-F5344CB8AC3E}">
        <p14:creationId xmlns:p14="http://schemas.microsoft.com/office/powerpoint/2010/main" val="2234257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1134556"/>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611560" y="2996952"/>
            <a:ext cx="7920880" cy="2088232"/>
          </a:xfrm>
        </p:spPr>
        <p:txBody>
          <a:bodyPr>
            <a:normAutofit/>
          </a:bodyPr>
          <a:lstStyle/>
          <a:p>
            <a:pPr marL="0" indent="0" algn="ctr">
              <a:buNone/>
            </a:pPr>
            <a:r>
              <a:rPr lang="fr-CA" sz="3600" b="1" dirty="0">
                <a:latin typeface="Arial" panose="020B0604020202020204" pitchFamily="34" charset="0"/>
                <a:cs typeface="Arial" panose="020B0604020202020204" pitchFamily="34" charset="0"/>
              </a:rPr>
              <a:t>Les boutiques de vapotage peuvent afficher de la publicité       à l’extérieur de leur commerce.</a:t>
            </a:r>
          </a:p>
        </p:txBody>
      </p:sp>
      <p:pic>
        <p:nvPicPr>
          <p:cNvPr id="7" name="Image 6">
            <a:extLst>
              <a:ext uri="{FF2B5EF4-FFF2-40B4-BE49-F238E27FC236}">
                <a16:creationId xmlns:a16="http://schemas.microsoft.com/office/drawing/2014/main" id="{C13DAC44-80BD-4CDE-A9A0-D50BC546343C}"/>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588224" y="4803470"/>
            <a:ext cx="2555776" cy="2054530"/>
          </a:xfrm>
          <a:prstGeom prst="rect">
            <a:avLst/>
          </a:prstGeom>
        </p:spPr>
      </p:pic>
    </p:spTree>
    <p:extLst>
      <p:ext uri="{BB962C8B-B14F-4D97-AF65-F5344CB8AC3E}">
        <p14:creationId xmlns:p14="http://schemas.microsoft.com/office/powerpoint/2010/main" val="38110493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6"/>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ébit">
  <a:themeElements>
    <a:clrScheme name="Personnalisé 2">
      <a:dk1>
        <a:sysClr val="windowText" lastClr="000000"/>
      </a:dk1>
      <a:lt1>
        <a:sysClr val="window" lastClr="FFFFFF"/>
      </a:lt1>
      <a:dk2>
        <a:srgbClr val="FFFFFF"/>
      </a:dk2>
      <a:lt2>
        <a:srgbClr val="FFFFFF"/>
      </a:lt2>
      <a:accent1>
        <a:srgbClr val="073E87"/>
      </a:accent1>
      <a:accent2>
        <a:srgbClr val="CCFF33"/>
      </a:accent2>
      <a:accent3>
        <a:srgbClr val="2D82F4"/>
      </a:accent3>
      <a:accent4>
        <a:srgbClr val="FF6600"/>
      </a:accent4>
      <a:accent5>
        <a:srgbClr val="8B5D3D"/>
      </a:accent5>
      <a:accent6>
        <a:srgbClr val="003399"/>
      </a:accent6>
      <a:hlink>
        <a:srgbClr val="67AFBD"/>
      </a:hlink>
      <a:folHlink>
        <a:srgbClr val="C2A874"/>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0CF0D503E7B14382C04D607C865BDC" ma:contentTypeVersion="12" ma:contentTypeDescription="Create a new document." ma:contentTypeScope="" ma:versionID="21ea358d6beffd7cf454a7dfb4cb5101">
  <xsd:schema xmlns:xsd="http://www.w3.org/2001/XMLSchema" xmlns:xs="http://www.w3.org/2001/XMLSchema" xmlns:p="http://schemas.microsoft.com/office/2006/metadata/properties" xmlns:ns2="9e4ba688-df1f-43e7-815a-ca0ae76cdc7b" xmlns:ns3="24b28b00-dd4e-48f2-817c-942ebdca76da" targetNamespace="http://schemas.microsoft.com/office/2006/metadata/properties" ma:root="true" ma:fieldsID="3e8134525ec5fe9379f881389f5b7be9" ns2:_="" ns3:_="">
    <xsd:import namespace="9e4ba688-df1f-43e7-815a-ca0ae76cdc7b"/>
    <xsd:import namespace="24b28b00-dd4e-48f2-817c-942ebdca76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ba688-df1f-43e7-815a-ca0ae76cdc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45b8c8-d142-433b-87a8-85e8cba55d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28b00-dd4e-48f2-817c-942ebdca76d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088155d-41a6-40d0-b6d4-b7a3293c6f44}" ma:internalName="TaxCatchAll" ma:showField="CatchAllData" ma:web="24b28b00-dd4e-48f2-817c-942ebdca76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b28b00-dd4e-48f2-817c-942ebdca76da" xsi:nil="true"/>
    <lcf76f155ced4ddcb4097134ff3c332f xmlns="9e4ba688-df1f-43e7-815a-ca0ae76cdc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06A35EF-B333-4807-8D0B-E56A7B80B8FC}"/>
</file>

<file path=customXml/itemProps2.xml><?xml version="1.0" encoding="utf-8"?>
<ds:datastoreItem xmlns:ds="http://schemas.openxmlformats.org/officeDocument/2006/customXml" ds:itemID="{DCEDF14A-A84A-4FCA-A0D7-5E0DB0ED8CD1}"/>
</file>

<file path=customXml/itemProps3.xml><?xml version="1.0" encoding="utf-8"?>
<ds:datastoreItem xmlns:ds="http://schemas.openxmlformats.org/officeDocument/2006/customXml" ds:itemID="{C3E428B2-D066-4426-92A8-0584B70647A2}"/>
</file>

<file path=docProps/app.xml><?xml version="1.0" encoding="utf-8"?>
<Properties xmlns="http://schemas.openxmlformats.org/officeDocument/2006/extended-properties" xmlns:vt="http://schemas.openxmlformats.org/officeDocument/2006/docPropsVTypes">
  <Template/>
  <TotalTime>10936</TotalTime>
  <Words>2137</Words>
  <Application>Microsoft Office PowerPoint</Application>
  <PresentationFormat>Affichage à l'écran (4:3)</PresentationFormat>
  <Paragraphs>263</Paragraphs>
  <Slides>22</Slides>
  <Notes>22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Aharoni</vt:lpstr>
      <vt:lpstr>Arial</vt:lpstr>
      <vt:lpstr>Arial Black</vt:lpstr>
      <vt:lpstr>Calibri</vt:lpstr>
      <vt:lpstr>Constantia</vt:lpstr>
      <vt:lpstr>Wingdings 2</vt:lpstr>
      <vt:lpstr>1_Débit</vt:lpstr>
      <vt:lpstr>Présentation PowerPoint</vt:lpstr>
      <vt:lpstr>Présentation PowerPoint</vt:lpstr>
      <vt:lpstr>Présentation PowerPoint</vt:lpstr>
      <vt:lpstr>Présentation PowerPoint</vt:lpstr>
      <vt:lpstr>Gouvernement fédéral</vt:lpstr>
      <vt:lpstr>Gouvernement provincial</vt:lpstr>
      <vt:lpstr>Politique scolaire</vt:lpstr>
      <vt:lpstr>Présentation PowerPoint</vt:lpstr>
      <vt:lpstr>Vrai ou faux?</vt:lpstr>
      <vt:lpstr>FAUX</vt:lpstr>
      <vt:lpstr>Vrai ou faux?</vt:lpstr>
      <vt:lpstr>Choix multiples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À TOI de faire le bon CHOIX! </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Vapotage</dc:title>
  <dc:creator>DH Citrix User</dc:creator>
  <cp:lastModifiedBy>Michaud, Martine (DH/MS)</cp:lastModifiedBy>
  <cp:revision>1164</cp:revision>
  <cp:lastPrinted>2023-09-11T17:08:26Z</cp:lastPrinted>
  <dcterms:created xsi:type="dcterms:W3CDTF">2019-04-11T13:17:31Z</dcterms:created>
  <dcterms:modified xsi:type="dcterms:W3CDTF">2023-11-09T16:40:29Z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0x010100FB0CF0D503E7B14382C04D607C865BDC</vt:lpwstr>
  </property>
</Properties>
</file>